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7" r:id="rId2"/>
  </p:sldMasterIdLst>
  <p:notesMasterIdLst>
    <p:notesMasterId r:id="rId41"/>
  </p:notesMasterIdLst>
  <p:sldIdLst>
    <p:sldId id="257" r:id="rId3"/>
    <p:sldId id="258" r:id="rId4"/>
    <p:sldId id="283" r:id="rId5"/>
    <p:sldId id="284" r:id="rId6"/>
    <p:sldId id="276" r:id="rId7"/>
    <p:sldId id="259" r:id="rId8"/>
    <p:sldId id="262" r:id="rId9"/>
    <p:sldId id="265" r:id="rId10"/>
    <p:sldId id="298" r:id="rId11"/>
    <p:sldId id="264" r:id="rId12"/>
    <p:sldId id="268" r:id="rId13"/>
    <p:sldId id="269" r:id="rId14"/>
    <p:sldId id="288" r:id="rId15"/>
    <p:sldId id="289" r:id="rId16"/>
    <p:sldId id="290" r:id="rId17"/>
    <p:sldId id="291" r:id="rId18"/>
    <p:sldId id="292" r:id="rId19"/>
    <p:sldId id="293" r:id="rId20"/>
    <p:sldId id="278" r:id="rId21"/>
    <p:sldId id="279" r:id="rId22"/>
    <p:sldId id="280" r:id="rId23"/>
    <p:sldId id="281" r:id="rId24"/>
    <p:sldId id="282" r:id="rId25"/>
    <p:sldId id="274" r:id="rId26"/>
    <p:sldId id="275" r:id="rId27"/>
    <p:sldId id="306" r:id="rId28"/>
    <p:sldId id="309" r:id="rId29"/>
    <p:sldId id="310" r:id="rId30"/>
    <p:sldId id="300" r:id="rId31"/>
    <p:sldId id="311" r:id="rId32"/>
    <p:sldId id="308" r:id="rId33"/>
    <p:sldId id="302" r:id="rId34"/>
    <p:sldId id="287" r:id="rId35"/>
    <p:sldId id="312" r:id="rId36"/>
    <p:sldId id="294" r:id="rId37"/>
    <p:sldId id="295" r:id="rId38"/>
    <p:sldId id="296" r:id="rId39"/>
    <p:sldId id="29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047" autoAdjust="0"/>
    <p:restoredTop sz="99203" autoAdjust="0"/>
  </p:normalViewPr>
  <p:slideViewPr>
    <p:cSldViewPr>
      <p:cViewPr>
        <p:scale>
          <a:sx n="130" d="100"/>
          <a:sy n="130" d="100"/>
        </p:scale>
        <p:origin x="162" y="378"/>
      </p:cViewPr>
      <p:guideLst>
        <p:guide orient="horz" pos="2160"/>
        <p:guide pos="2880"/>
      </p:guideLst>
    </p:cSldViewPr>
  </p:slideViewPr>
  <p:notesTextViewPr>
    <p:cViewPr>
      <p:scale>
        <a:sx n="1" d="1"/>
        <a:sy n="1" d="1"/>
      </p:scale>
      <p:origin x="0" y="0"/>
    </p:cViewPr>
  </p:notesTextViewPr>
  <p:sorterViewPr>
    <p:cViewPr>
      <p:scale>
        <a:sx n="111" d="100"/>
        <a:sy n="111" d="100"/>
      </p:scale>
      <p:origin x="0" y="16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2168D7-0DEE-44A9-815A-E7B7F3547377}" type="datetimeFigureOut">
              <a:rPr lang="en-US" smtClean="0"/>
              <a:t>10/15/2015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1C4A56-B5AD-4F2B-A2F8-AB57B45F95AC}" type="slidenum">
              <a:rPr lang="en-US" smtClean="0"/>
              <a:t>‹#›</a:t>
            </a:fld>
            <a:endParaRPr lang="en-US"/>
          </a:p>
        </p:txBody>
      </p:sp>
    </p:spTree>
    <p:extLst>
      <p:ext uri="{BB962C8B-B14F-4D97-AF65-F5344CB8AC3E}">
        <p14:creationId xmlns:p14="http://schemas.microsoft.com/office/powerpoint/2010/main" val="2599687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C2E7D12-F670-4CC0-9584-3AECEF7412D2}" type="slidenum">
              <a:rPr lang="en-US" altLang="en-US">
                <a:solidFill>
                  <a:prstClr val="black"/>
                </a:solidFill>
              </a:rPr>
              <a:pPr/>
              <a:t>1</a:t>
            </a:fld>
            <a:endParaRPr lang="en-US" altLang="en-US">
              <a:solidFill>
                <a:prstClr val="black"/>
              </a:solidFill>
            </a:endParaRPr>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9F6C4C5-443C-432B-9704-009201E1CBFB}" type="slidenum">
              <a:rPr lang="en-US" altLang="en-US">
                <a:solidFill>
                  <a:prstClr val="black"/>
                </a:solidFill>
              </a:rPr>
              <a:pPr/>
              <a:t>10</a:t>
            </a:fld>
            <a:endParaRPr lang="en-US" altLang="en-US">
              <a:solidFill>
                <a:prstClr val="black"/>
              </a:solidFill>
            </a:endParaRPr>
          </a:p>
        </p:txBody>
      </p:sp>
      <p:sp>
        <p:nvSpPr>
          <p:cNvPr id="417794" name="Rectangle 2"/>
          <p:cNvSpPr>
            <a:spLocks noGrp="1" noRot="1" noChangeAspect="1" noChangeArrowheads="1" noTextEdit="1"/>
          </p:cNvSpPr>
          <p:nvPr>
            <p:ph type="sldImg"/>
          </p:nvPr>
        </p:nvSpPr>
        <p:spPr>
          <a:ln/>
        </p:spPr>
      </p:sp>
      <p:sp>
        <p:nvSpPr>
          <p:cNvPr id="417795" name="Rectangle 3"/>
          <p:cNvSpPr>
            <a:spLocks noGrp="1" noChangeArrowheads="1"/>
          </p:cNvSpPr>
          <p:nvPr>
            <p:ph type="body" idx="1"/>
          </p:nvPr>
        </p:nvSpPr>
        <p:spPr/>
        <p:txBody>
          <a:bodyPr/>
          <a:lstStyle/>
          <a:p>
            <a:r>
              <a:rPr lang="en-US" altLang="en-US" dirty="0" smtClean="0"/>
              <a:t>“spontaneous” does not imply that the change will happen quickly.</a:t>
            </a:r>
            <a:r>
              <a:rPr lang="en-US" altLang="en-US" baseline="0" dirty="0" smtClean="0"/>
              <a:t>  Rusting is spontaneous under the right conditions and takes a long time.</a:t>
            </a:r>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933EE18-8683-495A-9CD9-E0FEF23A4622}" type="slidenum">
              <a:rPr lang="en-US" altLang="en-US">
                <a:solidFill>
                  <a:prstClr val="black"/>
                </a:solidFill>
              </a:rPr>
              <a:pPr/>
              <a:t>11</a:t>
            </a:fld>
            <a:endParaRPr lang="en-US" altLang="en-US">
              <a:solidFill>
                <a:prstClr val="black"/>
              </a:solidFill>
            </a:endParaRPr>
          </a:p>
        </p:txBody>
      </p:sp>
      <p:sp>
        <p:nvSpPr>
          <p:cNvPr id="421890" name="Rectangle 2"/>
          <p:cNvSpPr>
            <a:spLocks noGrp="1" noRot="1" noChangeAspect="1"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93FE3C2C-9AF8-45B2-91BC-D129C50A20A0}" type="slidenum">
              <a:rPr lang="en-US" altLang="en-US" sz="1200">
                <a:solidFill>
                  <a:prstClr val="black"/>
                </a:solidFill>
                <a:latin typeface="Times" charset="0"/>
              </a:rPr>
              <a:pPr/>
              <a:t>12</a:t>
            </a:fld>
            <a:endParaRPr lang="en-US" altLang="en-US" sz="1200">
              <a:solidFill>
                <a:prstClr val="black"/>
              </a:solidFill>
              <a:latin typeface="Times" charset="0"/>
            </a:endParaRPr>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Which is to say… if you don’t eat, you die… because you run out of energy.</a:t>
            </a:r>
          </a:p>
          <a:p>
            <a:pPr eaLnBrk="1" hangingPunct="1"/>
            <a:r>
              <a:rPr lang="en-US" altLang="en-US" smtClean="0"/>
              <a:t>The 2nd Law of Thermodynamics takes over!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r>
              <a:rPr lang="en-US" dirty="0" smtClean="0"/>
              <a:t>Reaction 1 answer is:</a:t>
            </a:r>
            <a:r>
              <a:rPr lang="en-US" baseline="0" dirty="0" smtClean="0"/>
              <a:t> + 250.96 so a positive delta G means it is NOT spontaneous</a:t>
            </a:r>
          </a:p>
          <a:p>
            <a:pPr>
              <a:spcBef>
                <a:spcPts val="0"/>
              </a:spcBef>
              <a:buNone/>
            </a:pPr>
            <a:endParaRPr lang="en-US" baseline="0" dirty="0" smtClean="0"/>
          </a:p>
          <a:p>
            <a:pPr>
              <a:spcBef>
                <a:spcPts val="0"/>
              </a:spcBef>
              <a:buNone/>
            </a:pPr>
            <a:r>
              <a:rPr lang="en-US" baseline="0" dirty="0" smtClean="0"/>
              <a:t>Reaction 2 answer is: - 369.76 so a negative delta G means it IS spontaneous</a:t>
            </a:r>
            <a:endParaRPr dirty="0"/>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26B60580-FD8F-438A-B41D-6CB3C04264F3}" type="slidenum">
              <a:rPr lang="en-US" altLang="en-US"/>
              <a:pPr/>
              <a:t>19</a:t>
            </a:fld>
            <a:endParaRPr lang="en-US" altLang="en-US"/>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22E9DBE-70E2-4219-815E-C848BC9D8116}" type="slidenum">
              <a:rPr lang="en-US" altLang="en-US"/>
              <a:pPr/>
              <a:t>20</a:t>
            </a:fld>
            <a:endParaRPr lang="en-US" altLang="en-US"/>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a:ln/>
        </p:spPr>
        <p:txBody>
          <a:bodyPr/>
          <a:lstStyle/>
          <a:p>
            <a:r>
              <a:rPr lang="en-US" altLang="en-US"/>
              <a:t>Marvel at the efficiency of biological systems!</a:t>
            </a:r>
          </a:p>
          <a:p>
            <a:r>
              <a:rPr lang="en-US" altLang="en-US"/>
              <a:t>Build once = re-use over and over again.</a:t>
            </a:r>
          </a:p>
          <a:p>
            <a:r>
              <a:rPr lang="en-US" altLang="en-US"/>
              <a:t>Start with a nucleotide and add phosphates to it to make this high energy molecule that drives the work of life.</a:t>
            </a:r>
          </a:p>
          <a:p>
            <a:endParaRPr lang="en-US" altLang="en-US"/>
          </a:p>
          <a:p>
            <a:r>
              <a:rPr lang="en-US" altLang="en-US"/>
              <a:t>Let’s look at this molecule closer.</a:t>
            </a:r>
          </a:p>
          <a:p>
            <a:r>
              <a:rPr lang="en-US" altLang="en-US"/>
              <a:t>Think about putting that Pi on the adenosine-ribose ==&gt; </a:t>
            </a:r>
          </a:p>
          <a:p>
            <a:r>
              <a:rPr lang="en-US" altLang="en-US"/>
              <a:t>	</a:t>
            </a:r>
            <a:r>
              <a:rPr lang="en-US" altLang="en-US" b="1"/>
              <a:t>EXERGONIC</a:t>
            </a:r>
            <a:r>
              <a:rPr lang="en-US" altLang="en-US"/>
              <a:t> or </a:t>
            </a:r>
            <a:r>
              <a:rPr lang="en-US" altLang="en-US" b="1" u="sng"/>
              <a:t>ENDERGONIC</a:t>
            </a:r>
            <a:r>
              <a:rPr lang="en-US" altLang="en-US"/>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3727748-297F-4DAE-8B8B-73ABF8C5E3E9}" type="slidenum">
              <a:rPr lang="en-US" altLang="en-US">
                <a:solidFill>
                  <a:prstClr val="black"/>
                </a:solidFill>
              </a:rPr>
              <a:pPr/>
              <a:t>2</a:t>
            </a:fld>
            <a:endParaRPr lang="en-US" altLang="en-US">
              <a:solidFill>
                <a:prstClr val="black"/>
              </a:solidFill>
            </a:endParaRPr>
          </a:p>
        </p:txBody>
      </p:sp>
      <p:sp>
        <p:nvSpPr>
          <p:cNvPr id="370690" name="Rectangle 2"/>
          <p:cNvSpPr>
            <a:spLocks noGrp="1" noRot="1" noChangeAspect="1" noChangeArrowheads="1" noTextEdit="1"/>
          </p:cNvSpPr>
          <p:nvPr>
            <p:ph type="sldImg"/>
          </p:nvPr>
        </p:nvSpPr>
        <p:spPr>
          <a:ln/>
        </p:spPr>
      </p:sp>
      <p:sp>
        <p:nvSpPr>
          <p:cNvPr id="370691"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632D6C4-6843-46A8-AFB7-03362C06CA8A}" type="slidenum">
              <a:rPr lang="en-US" altLang="en-US"/>
              <a:pPr/>
              <a:t>21</a:t>
            </a:fld>
            <a:endParaRPr lang="en-US" altLang="en-US"/>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a:xfrm>
            <a:off x="914400" y="4343400"/>
            <a:ext cx="5334000" cy="4114800"/>
          </a:xfrm>
          <a:ln/>
        </p:spPr>
        <p:txBody>
          <a:bodyPr/>
          <a:lstStyle/>
          <a:p>
            <a:pPr marL="914400" indent="-914400">
              <a:tabLst>
                <a:tab pos="1147763" algn="l"/>
                <a:tab pos="1536700" algn="l"/>
              </a:tabLst>
            </a:pPr>
            <a:r>
              <a:rPr lang="en-US" altLang="en-US" dirty="0"/>
              <a:t>Not a happy molecule</a:t>
            </a:r>
          </a:p>
          <a:p>
            <a:pPr marL="914400" indent="-914400">
              <a:tabLst>
                <a:tab pos="1147763" algn="l"/>
                <a:tab pos="1536700" algn="l"/>
              </a:tabLst>
            </a:pPr>
            <a:r>
              <a:rPr lang="en-US" altLang="en-US" b="1" dirty="0"/>
              <a:t>Add 1</a:t>
            </a:r>
            <a:r>
              <a:rPr lang="en-US" altLang="en-US" b="1" baseline="30000" dirty="0"/>
              <a:t>st</a:t>
            </a:r>
            <a:r>
              <a:rPr lang="en-US" altLang="en-US" b="1" dirty="0"/>
              <a:t> Pi</a:t>
            </a:r>
            <a:r>
              <a:rPr lang="en-US" altLang="en-US" dirty="0"/>
              <a:t>	</a:t>
            </a:r>
            <a:r>
              <a:rPr lang="en-US" altLang="en-US" dirty="0">
                <a:sym typeface="Wingdings" charset="2"/>
              </a:rPr>
              <a:t></a:t>
            </a:r>
            <a:r>
              <a:rPr lang="en-US" altLang="en-US" dirty="0"/>
              <a:t>	</a:t>
            </a:r>
            <a:r>
              <a:rPr lang="en-US" altLang="en-US" dirty="0" err="1"/>
              <a:t>Kerplunk</a:t>
            </a:r>
            <a:r>
              <a:rPr lang="en-US" altLang="en-US" dirty="0"/>
              <a:t>!</a:t>
            </a:r>
            <a:br>
              <a:rPr lang="en-US" altLang="en-US" dirty="0"/>
            </a:br>
            <a:r>
              <a:rPr lang="en-US" altLang="en-US" dirty="0"/>
              <a:t>	Big negatively charged functional group</a:t>
            </a:r>
          </a:p>
          <a:p>
            <a:pPr marL="914400" indent="-914400">
              <a:tabLst>
                <a:tab pos="1147763" algn="l"/>
                <a:tab pos="1536700" algn="l"/>
              </a:tabLst>
            </a:pPr>
            <a:r>
              <a:rPr lang="en-US" altLang="en-US" b="1" dirty="0"/>
              <a:t>Add 2</a:t>
            </a:r>
            <a:r>
              <a:rPr lang="en-US" altLang="en-US" b="1" baseline="30000" dirty="0"/>
              <a:t>nd</a:t>
            </a:r>
            <a:r>
              <a:rPr lang="en-US" altLang="en-US" b="1" dirty="0"/>
              <a:t> Pi</a:t>
            </a:r>
            <a:r>
              <a:rPr lang="en-US" altLang="en-US" dirty="0"/>
              <a:t> 	</a:t>
            </a:r>
            <a:r>
              <a:rPr lang="en-US" altLang="en-US" dirty="0">
                <a:sym typeface="Wingdings" charset="2"/>
              </a:rPr>
              <a:t></a:t>
            </a:r>
            <a:r>
              <a:rPr lang="en-US" altLang="en-US" dirty="0"/>
              <a:t>	EASY or DIFFICULT to add?</a:t>
            </a:r>
            <a:br>
              <a:rPr lang="en-US" altLang="en-US" dirty="0"/>
            </a:br>
            <a:r>
              <a:rPr lang="en-US" altLang="en-US" dirty="0"/>
              <a:t>	</a:t>
            </a:r>
            <a:r>
              <a:rPr lang="en-US" altLang="en-US" b="1" dirty="0"/>
              <a:t>DIFFICULT</a:t>
            </a:r>
            <a:r>
              <a:rPr lang="en-US" altLang="en-US" dirty="0">
                <a:sym typeface="Wingdings" charset="2"/>
              </a:rPr>
              <a:t></a:t>
            </a:r>
            <a:r>
              <a:rPr lang="en-US" altLang="en-US" dirty="0"/>
              <a:t> takes energy to add </a:t>
            </a:r>
            <a:r>
              <a:rPr lang="en-US" altLang="en-US" dirty="0">
                <a:sym typeface="Wingdings" charset="2"/>
              </a:rPr>
              <a:t>=</a:t>
            </a:r>
            <a:r>
              <a:rPr lang="en-US" altLang="en-US" dirty="0"/>
              <a:t> same charges repel </a:t>
            </a:r>
            <a:br>
              <a:rPr lang="en-US" altLang="en-US" dirty="0"/>
            </a:br>
            <a:r>
              <a:rPr lang="en-US" altLang="en-US" dirty="0">
                <a:sym typeface="Wingdings" charset="2"/>
              </a:rPr>
              <a:t></a:t>
            </a:r>
            <a:r>
              <a:rPr lang="en-US" altLang="en-US" dirty="0"/>
              <a:t>	Is it STABLE or UNSTABLE?</a:t>
            </a:r>
            <a:br>
              <a:rPr lang="en-US" altLang="en-US" dirty="0"/>
            </a:br>
            <a:r>
              <a:rPr lang="en-US" altLang="en-US" dirty="0"/>
              <a:t>	</a:t>
            </a:r>
            <a:r>
              <a:rPr lang="en-US" altLang="en-US" b="1" dirty="0"/>
              <a:t>UNSTABLE</a:t>
            </a:r>
            <a:r>
              <a:rPr lang="en-US" altLang="en-US" dirty="0"/>
              <a:t> = 2 negatively charged functional groups not </a:t>
            </a:r>
            <a:r>
              <a:rPr lang="en-US" altLang="en-US" dirty="0" smtClean="0"/>
              <a:t>strongly </a:t>
            </a:r>
            <a:r>
              <a:rPr lang="en-US" altLang="en-US" dirty="0"/>
              <a:t>bonded to each other</a:t>
            </a:r>
            <a:br>
              <a:rPr lang="en-US" altLang="en-US" dirty="0"/>
            </a:br>
            <a:r>
              <a:rPr lang="en-US" altLang="en-US" dirty="0"/>
              <a:t>	So if it releases Pi </a:t>
            </a:r>
            <a:r>
              <a:rPr lang="en-US" altLang="en-US" dirty="0">
                <a:sym typeface="Wingdings" charset="2"/>
              </a:rPr>
              <a:t></a:t>
            </a:r>
            <a:r>
              <a:rPr lang="en-US" altLang="en-US" dirty="0"/>
              <a:t> releases ENERGY</a:t>
            </a:r>
          </a:p>
          <a:p>
            <a:pPr marL="914400" indent="-914400">
              <a:tabLst>
                <a:tab pos="1147763" algn="l"/>
                <a:tab pos="1536700" algn="l"/>
              </a:tabLst>
            </a:pPr>
            <a:r>
              <a:rPr lang="en-US" altLang="en-US" b="1" dirty="0"/>
              <a:t>Add 3</a:t>
            </a:r>
            <a:r>
              <a:rPr lang="en-US" altLang="en-US" b="1" baseline="30000" dirty="0"/>
              <a:t>rd</a:t>
            </a:r>
            <a:r>
              <a:rPr lang="en-US" altLang="en-US" b="1" dirty="0"/>
              <a:t> Pi</a:t>
            </a:r>
            <a:r>
              <a:rPr lang="en-US" altLang="en-US" dirty="0"/>
              <a:t>	</a:t>
            </a:r>
            <a:r>
              <a:rPr lang="en-US" altLang="en-US" dirty="0">
                <a:sym typeface="Wingdings" charset="2"/>
              </a:rPr>
              <a:t></a:t>
            </a:r>
            <a:r>
              <a:rPr lang="en-US" altLang="en-US" dirty="0"/>
              <a:t>	MORE or LESS UNSTABLE?</a:t>
            </a:r>
            <a:br>
              <a:rPr lang="en-US" altLang="en-US" dirty="0"/>
            </a:br>
            <a:r>
              <a:rPr lang="en-US" altLang="en-US" dirty="0"/>
              <a:t>	</a:t>
            </a:r>
            <a:r>
              <a:rPr lang="en-US" altLang="en-US" b="1" dirty="0"/>
              <a:t>MORE</a:t>
            </a:r>
            <a:r>
              <a:rPr lang="en-US" altLang="en-US" dirty="0"/>
              <a:t> = like an unstable currency</a:t>
            </a:r>
            <a:br>
              <a:rPr lang="en-US" altLang="en-US" dirty="0"/>
            </a:br>
            <a:r>
              <a:rPr lang="en-US" altLang="en-US" dirty="0"/>
              <a:t>	 • Hot stuff!</a:t>
            </a:r>
            <a:br>
              <a:rPr lang="en-US" altLang="en-US" dirty="0"/>
            </a:br>
            <a:r>
              <a:rPr lang="en-US" altLang="en-US" dirty="0"/>
              <a:t>	 • Doesn’t stick around </a:t>
            </a:r>
            <a:br>
              <a:rPr lang="en-US" altLang="en-US" dirty="0"/>
            </a:br>
            <a:r>
              <a:rPr lang="en-US" altLang="en-US" dirty="0"/>
              <a:t>	 • Can’t store it up</a:t>
            </a:r>
            <a:br>
              <a:rPr lang="en-US" altLang="en-US" dirty="0"/>
            </a:br>
            <a:r>
              <a:rPr lang="en-US" altLang="en-US" dirty="0"/>
              <a:t>	 • Dangerous to store = wants to give its Pi to anything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009F84C-866A-4884-879C-95C51D335A6B}" type="slidenum">
              <a:rPr lang="en-US" altLang="en-US"/>
              <a:pPr/>
              <a:t>22</a:t>
            </a:fld>
            <a:endParaRPr lang="en-US" altLang="en-US"/>
          </a:p>
        </p:txBody>
      </p:sp>
      <p:sp>
        <p:nvSpPr>
          <p:cNvPr id="380930" name="Rectangle 2"/>
          <p:cNvSpPr>
            <a:spLocks noGrp="1" noRot="1" noChangeAspect="1" noChangeArrowheads="1" noTextEdit="1"/>
          </p:cNvSpPr>
          <p:nvPr>
            <p:ph type="sldImg"/>
          </p:nvPr>
        </p:nvSpPr>
        <p:spPr>
          <a:ln/>
        </p:spPr>
      </p:sp>
      <p:sp>
        <p:nvSpPr>
          <p:cNvPr id="380931" name="Rectangle 3"/>
          <p:cNvSpPr>
            <a:spLocks noGrp="1" noChangeArrowheads="1"/>
          </p:cNvSpPr>
          <p:nvPr>
            <p:ph type="body" idx="1"/>
          </p:nvPr>
        </p:nvSpPr>
        <p:spPr>
          <a:ln/>
        </p:spPr>
        <p:txBody>
          <a:bodyPr/>
          <a:lstStyle/>
          <a:p>
            <a:r>
              <a:rPr lang="en-US" altLang="en-US" dirty="0"/>
              <a:t>How does ATP transfer energy?</a:t>
            </a:r>
          </a:p>
          <a:p>
            <a:r>
              <a:rPr lang="en-US" altLang="en-US" dirty="0"/>
              <a:t>By phosphorylating </a:t>
            </a:r>
          </a:p>
          <a:p>
            <a:r>
              <a:rPr lang="en-US" altLang="en-US" dirty="0"/>
              <a:t>Think of the 3rd Pi as the bad boyfriend ATP tries to dump off on someone else = phosphorylating </a:t>
            </a:r>
          </a:p>
          <a:p>
            <a:r>
              <a:rPr lang="en-US" altLang="en-US" dirty="0"/>
              <a:t>How does phosphorylating provide energy?</a:t>
            </a:r>
          </a:p>
          <a:p>
            <a:r>
              <a:rPr lang="en-US" altLang="en-US" dirty="0"/>
              <a:t>Pi is very electronegative. Got lots of OXYGEN!! OXYGEN is very electronegative. Steals e’s from other atoms in the molecule it is bonded to. As e’s fall to electronegative atom, they release energy.</a:t>
            </a:r>
          </a:p>
          <a:p>
            <a:r>
              <a:rPr lang="en-US" altLang="en-US" dirty="0"/>
              <a:t>Makes the other molecule “unhappy” = unstable. Starts looking for a better partner to bond to. Pi is again the bad boyfriend you want to dump.</a:t>
            </a:r>
          </a:p>
          <a:p>
            <a:r>
              <a:rPr lang="en-US" altLang="en-US" dirty="0"/>
              <a:t>You’ve got to find someone else to give him away to. You give him away and then bond with someone new that makes you happier (monomers get together).</a:t>
            </a:r>
          </a:p>
          <a:p>
            <a:r>
              <a:rPr lang="en-US" altLang="en-US" dirty="0"/>
              <a:t>Eventually the bad boyfriend gets dumped and goes off alone into the cytoplasm as a free agent = free Pi.</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8CCF73F-74DC-4020-A7EA-3C98BBD87BB6}" type="slidenum">
              <a:rPr lang="en-US" altLang="en-US"/>
              <a:pPr/>
              <a:t>23</a:t>
            </a:fld>
            <a:endParaRPr lang="en-US" altLang="en-US"/>
          </a:p>
        </p:txBody>
      </p:sp>
      <p:sp>
        <p:nvSpPr>
          <p:cNvPr id="389122" name="Rectangle 2"/>
          <p:cNvSpPr>
            <a:spLocks noGrp="1" noRot="1" noChangeAspect="1" noChangeArrowheads="1" noTextEdit="1"/>
          </p:cNvSpPr>
          <p:nvPr>
            <p:ph type="sldImg"/>
          </p:nvPr>
        </p:nvSpPr>
        <p:spPr>
          <a:ln/>
        </p:spPr>
      </p:sp>
      <p:sp>
        <p:nvSpPr>
          <p:cNvPr id="389123" name="Rectangle 3"/>
          <p:cNvSpPr>
            <a:spLocks noGrp="1" noChangeArrowheads="1"/>
          </p:cNvSpPr>
          <p:nvPr>
            <p:ph type="body" idx="1"/>
          </p:nvPr>
        </p:nvSpPr>
        <p:spPr>
          <a:xfrm>
            <a:off x="838200" y="4343400"/>
            <a:ext cx="5029200" cy="4114800"/>
          </a:xfrm>
          <a:ln/>
        </p:spPr>
        <p:txBody>
          <a:bodyPr/>
          <a:lstStyle/>
          <a:p>
            <a:r>
              <a:rPr lang="en-US" altLang="en-US" dirty="0"/>
              <a:t>Monomers </a:t>
            </a:r>
            <a:r>
              <a:rPr lang="en-US" altLang="en-US" dirty="0">
                <a:sym typeface="Symbol" charset="2"/>
              </a:rPr>
              <a:t></a:t>
            </a:r>
            <a:r>
              <a:rPr lang="en-US" altLang="en-US" dirty="0"/>
              <a:t> polymers</a:t>
            </a:r>
          </a:p>
          <a:p>
            <a:pPr marL="284163" lvl="1" indent="-111125"/>
            <a:r>
              <a:rPr lang="en-US" altLang="en-US" dirty="0"/>
              <a:t>Not that simple!</a:t>
            </a:r>
          </a:p>
          <a:p>
            <a:pPr marL="284163" lvl="1" indent="-111125"/>
            <a:r>
              <a:rPr lang="en-US" altLang="en-US" dirty="0"/>
              <a:t>H</a:t>
            </a:r>
            <a:r>
              <a:rPr lang="en-US" altLang="en-US" baseline="-25000" dirty="0"/>
              <a:t>2</a:t>
            </a:r>
            <a:r>
              <a:rPr lang="en-US" altLang="en-US" dirty="0"/>
              <a:t>O doesn’t just come off on its own</a:t>
            </a:r>
          </a:p>
          <a:p>
            <a:pPr marL="284163" lvl="1" indent="-111125"/>
            <a:r>
              <a:rPr lang="en-US" altLang="en-US" dirty="0"/>
              <a:t>You have to pull it off by phosphorylating monomers.</a:t>
            </a:r>
          </a:p>
          <a:p>
            <a:pPr marL="284163" lvl="1" indent="-111125"/>
            <a:r>
              <a:rPr lang="en-US" altLang="en-US" dirty="0"/>
              <a:t>Polymerization reactions (dehydration synthesis) involve a phosphorylation step!</a:t>
            </a:r>
          </a:p>
          <a:p>
            <a:endParaRPr lang="en-US" altLang="en-US" dirty="0"/>
          </a:p>
          <a:p>
            <a:r>
              <a:rPr lang="en-US" altLang="en-US" dirty="0"/>
              <a:t>Where does the P</a:t>
            </a:r>
            <a:r>
              <a:rPr lang="en-US" altLang="en-US" baseline="-25000" dirty="0"/>
              <a:t>i</a:t>
            </a:r>
            <a:r>
              <a:rPr lang="en-US" altLang="en-US" dirty="0"/>
              <a:t> come from?   </a:t>
            </a:r>
            <a:r>
              <a:rPr lang="en-US" altLang="en-US" b="1" dirty="0"/>
              <a:t>ATP</a:t>
            </a:r>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C7ED475E-817C-4C89-9641-2951440F7751}" type="slidenum">
              <a:rPr lang="en-US" altLang="en-US" sz="1200">
                <a:solidFill>
                  <a:prstClr val="black"/>
                </a:solidFill>
                <a:latin typeface="Times" charset="0"/>
              </a:rPr>
              <a:pPr/>
              <a:t>24</a:t>
            </a:fld>
            <a:endParaRPr lang="en-US" altLang="en-US" sz="1200">
              <a:solidFill>
                <a:prstClr val="black"/>
              </a:solidFill>
              <a:latin typeface="Times" charset="0"/>
            </a:endParaRPr>
          </a:p>
        </p:txBody>
      </p:sp>
      <p:sp>
        <p:nvSpPr>
          <p:cNvPr id="45059" name="Rectangle 2"/>
          <p:cNvSpPr>
            <a:spLocks noGrp="1" noRot="1" noChangeAspect="1"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xfrm>
            <a:off x="914400" y="4343400"/>
            <a:ext cx="5334000" cy="4114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1254125" indent="-1254125" eaLnBrk="1" hangingPunct="1">
              <a:tabLst>
                <a:tab pos="2006600" algn="l"/>
              </a:tabLst>
            </a:pPr>
            <a:endParaRPr lang="en-US" altLang="en-US" sz="1000" b="1"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7FFE1807-AD80-4EDE-875E-25EA451CCD2A}" type="slidenum">
              <a:rPr lang="en-US" altLang="en-US" sz="1200">
                <a:solidFill>
                  <a:prstClr val="black"/>
                </a:solidFill>
                <a:latin typeface="Times" charset="0"/>
              </a:rPr>
              <a:pPr/>
              <a:t>25</a:t>
            </a:fld>
            <a:endParaRPr lang="en-US" altLang="en-US" sz="1200">
              <a:solidFill>
                <a:prstClr val="black"/>
              </a:solidFill>
              <a:latin typeface="Times" charset="0"/>
            </a:endParaRPr>
          </a:p>
        </p:txBody>
      </p:sp>
      <p:sp>
        <p:nvSpPr>
          <p:cNvPr id="46083" name="Rectangle 2"/>
          <p:cNvSpPr>
            <a:spLocks noGrp="1" noRot="1" noChangeAspect="1"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a:defRPr sz="2400" b="1">
                <a:solidFill>
                  <a:schemeClr val="tx1"/>
                </a:solidFill>
                <a:latin typeface="Arial" charset="0"/>
                <a:ea typeface="ヒラギノ角ゴ Pro W3" charset="0"/>
                <a:cs typeface="ヒラギノ角ゴ Pro W3" charset="0"/>
              </a:defRPr>
            </a:lvl1pPr>
            <a:lvl2pPr marL="742950" indent="-285750">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fld id="{D3DADEC8-02DE-814E-AFA6-CF7717C3A914}" type="slidenum">
              <a:rPr lang="en-US" sz="1200" b="0"/>
              <a:pPr/>
              <a:t>27</a:t>
            </a:fld>
            <a:endParaRPr lang="en-US" sz="1200" b="0"/>
          </a:p>
        </p:txBody>
      </p:sp>
      <p:sp>
        <p:nvSpPr>
          <p:cNvPr id="10240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b="1">
                <a:solidFill>
                  <a:schemeClr val="tx1"/>
                </a:solidFill>
                <a:latin typeface="Arial" charset="0"/>
                <a:ea typeface="ヒラギノ角ゴ Pro W3" charset="0"/>
                <a:cs typeface="ヒラギノ角ゴ Pro W3" charset="0"/>
              </a:defRPr>
            </a:lvl1pPr>
            <a:lvl2pPr marL="742950" indent="-285750">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pPr algn="r"/>
            <a:fld id="{A293F7D4-3C30-B44F-811B-4014F64CA917}" type="slidenum">
              <a:rPr lang="en-US" sz="1200" b="0"/>
              <a:pPr algn="r"/>
              <a:t>27</a:t>
            </a:fld>
            <a:endParaRPr lang="en-US" sz="1200" b="0"/>
          </a:p>
        </p:txBody>
      </p:sp>
      <p:sp>
        <p:nvSpPr>
          <p:cNvPr id="102404" name="Rectangle 2"/>
          <p:cNvSpPr>
            <a:spLocks noGrp="1" noRot="1" noChangeAspect="1" noChangeArrowheads="1" noTextEdit="1"/>
          </p:cNvSpPr>
          <p:nvPr>
            <p:ph type="sldImg"/>
          </p:nvPr>
        </p:nvSpPr>
        <p:spPr>
          <a:solidFill>
            <a:srgbClr val="FFFFFF"/>
          </a:solidFill>
          <a:ln/>
        </p:spPr>
      </p:sp>
      <p:sp>
        <p:nvSpPr>
          <p:cNvPr id="10240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a:latin typeface="Times New Roman" charset="0"/>
                <a:ea typeface="ヒラギノ角ゴ Pro W3" charset="0"/>
              </a:rPr>
              <a:t>Figure 40.17 Bioenergetics of an animal: an overview.</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a:defRPr sz="2400" b="1">
                <a:solidFill>
                  <a:schemeClr val="tx1"/>
                </a:solidFill>
                <a:latin typeface="Arial" charset="0"/>
                <a:ea typeface="ヒラギノ角ゴ Pro W3" charset="0"/>
                <a:cs typeface="ヒラギノ角ゴ Pro W3" charset="0"/>
              </a:defRPr>
            </a:lvl1pPr>
            <a:lvl2pPr marL="742950" indent="-285750">
              <a:defRPr sz="2400" b="1">
                <a:solidFill>
                  <a:schemeClr val="tx1"/>
                </a:solidFill>
                <a:latin typeface="Arial" charset="0"/>
                <a:ea typeface="ヒラギノ角ゴ Pro W3" charset="0"/>
                <a:cs typeface="ヒラギノ角ゴ Pro W3" charset="0"/>
              </a:defRPr>
            </a:lvl2pPr>
            <a:lvl3pPr marL="1143000" indent="-228600">
              <a:defRPr sz="2400" b="1">
                <a:solidFill>
                  <a:schemeClr val="tx1"/>
                </a:solidFill>
                <a:latin typeface="Arial" charset="0"/>
                <a:ea typeface="ヒラギノ角ゴ Pro W3" charset="0"/>
                <a:cs typeface="ヒラギノ角ゴ Pro W3" charset="0"/>
              </a:defRPr>
            </a:lvl3pPr>
            <a:lvl4pPr marL="1600200" indent="-228600">
              <a:defRPr sz="2400" b="1">
                <a:solidFill>
                  <a:schemeClr val="tx1"/>
                </a:solidFill>
                <a:latin typeface="Arial" charset="0"/>
                <a:ea typeface="ヒラギノ角ゴ Pro W3" charset="0"/>
                <a:cs typeface="ヒラギノ角ゴ Pro W3" charset="0"/>
              </a:defRPr>
            </a:lvl4pPr>
            <a:lvl5pPr marL="2057400" indent="-228600">
              <a:defRPr sz="2400" b="1">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b="1">
                <a:solidFill>
                  <a:schemeClr val="tx1"/>
                </a:solidFill>
                <a:latin typeface="Arial" charset="0"/>
                <a:ea typeface="ヒラギノ角ゴ Pro W3" charset="0"/>
                <a:cs typeface="ヒラギノ角ゴ Pro W3" charset="0"/>
              </a:defRPr>
            </a:lvl9pPr>
          </a:lstStyle>
          <a:p>
            <a:fld id="{FF1737B2-9751-F644-AF86-1A3738BF6370}" type="slidenum">
              <a:rPr lang="en-US" sz="1200" b="0"/>
              <a:pPr/>
              <a:t>31</a:t>
            </a:fld>
            <a:endParaRPr lang="en-US" sz="1200" b="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extLs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ヒラギノ角ゴ Pro W3"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6" name="Shape 1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B386860-4754-444D-B7BC-912DC098D7C1}" type="slidenum">
              <a:rPr lang="en-US" altLang="en-US">
                <a:solidFill>
                  <a:prstClr val="black"/>
                </a:solidFill>
              </a:rPr>
              <a:pPr/>
              <a:t>5</a:t>
            </a:fld>
            <a:endParaRPr lang="en-US" altLang="en-US">
              <a:solidFill>
                <a:prstClr val="black"/>
              </a:solidFill>
            </a:endParaRPr>
          </a:p>
        </p:txBody>
      </p:sp>
      <p:sp>
        <p:nvSpPr>
          <p:cNvPr id="372738" name="Rectangle 2"/>
          <p:cNvSpPr>
            <a:spLocks noGrp="1" noRot="1" noChangeAspect="1" noChangeArrowheads="1" noTextEdit="1"/>
          </p:cNvSpPr>
          <p:nvPr>
            <p:ph type="sldImg"/>
          </p:nvPr>
        </p:nvSpPr>
        <p:spPr>
          <a:ln/>
        </p:spPr>
      </p:sp>
      <p:sp>
        <p:nvSpPr>
          <p:cNvPr id="372739"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2104548-BDD7-4A55-9D83-251BFF36E114}" type="slidenum">
              <a:rPr lang="en-US" altLang="en-US">
                <a:solidFill>
                  <a:prstClr val="black"/>
                </a:solidFill>
              </a:rPr>
              <a:pPr/>
              <a:t>6</a:t>
            </a:fld>
            <a:endParaRPr lang="en-US" altLang="en-US">
              <a:solidFill>
                <a:prstClr val="black"/>
              </a:solidFill>
            </a:endParaRPr>
          </a:p>
        </p:txBody>
      </p:sp>
      <p:sp>
        <p:nvSpPr>
          <p:cNvPr id="477186" name="Rectangle 2"/>
          <p:cNvSpPr>
            <a:spLocks noGrp="1" noRot="1" noChangeAspect="1" noChangeArrowheads="1" noTextEdit="1"/>
          </p:cNvSpPr>
          <p:nvPr>
            <p:ph type="sldImg"/>
          </p:nvPr>
        </p:nvSpPr>
        <p:spPr>
          <a:ln/>
        </p:spPr>
      </p:sp>
      <p:sp>
        <p:nvSpPr>
          <p:cNvPr id="477187" name="Rectangle 3"/>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B5342551-8B2E-4C24-9047-F71B89C62703}" type="slidenum">
              <a:rPr lang="en-US" altLang="en-US">
                <a:solidFill>
                  <a:prstClr val="black"/>
                </a:solidFill>
              </a:rPr>
              <a:pPr/>
              <a:t>7</a:t>
            </a:fld>
            <a:endParaRPr lang="en-US" altLang="en-US">
              <a:solidFill>
                <a:prstClr val="black"/>
              </a:solidFill>
            </a:endParaRPr>
          </a:p>
        </p:txBody>
      </p:sp>
      <p:sp>
        <p:nvSpPr>
          <p:cNvPr id="412674" name="Rectangle 2"/>
          <p:cNvSpPr>
            <a:spLocks noGrp="1" noRot="1" noChangeAspect="1" noChangeArrowheads="1" noTextEdit="1"/>
          </p:cNvSpPr>
          <p:nvPr>
            <p:ph type="sldImg"/>
          </p:nvPr>
        </p:nvSpPr>
        <p:spPr>
          <a:ln/>
        </p:spPr>
      </p:sp>
      <p:sp>
        <p:nvSpPr>
          <p:cNvPr id="412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4544D97-AF1A-4A13-BDBB-28E1766D84CB}" type="slidenum">
              <a:rPr lang="en-US" altLang="en-US">
                <a:solidFill>
                  <a:prstClr val="black"/>
                </a:solidFill>
              </a:rPr>
              <a:pPr/>
              <a:t>8</a:t>
            </a:fld>
            <a:endParaRPr lang="en-US" altLang="en-US">
              <a:solidFill>
                <a:prstClr val="black"/>
              </a:solidFill>
            </a:endParaRPr>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a:ln/>
        </p:spPr>
        <p:txBody>
          <a:bodyPr/>
          <a:lstStyle/>
          <a:p>
            <a:r>
              <a:rPr lang="en-US" altLang="en-US"/>
              <a:t>Need a spark to start a fire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EEC500FF-2E47-4EB0-B48A-2D4260E83F47}" type="slidenum">
              <a:rPr lang="en-US" altLang="en-US"/>
              <a:pPr/>
              <a:t>9</a:t>
            </a:fld>
            <a:endParaRPr lang="en-US" altLang="en-US"/>
          </a:p>
        </p:txBody>
      </p:sp>
      <p:sp>
        <p:nvSpPr>
          <p:cNvPr id="418818" name="Rectangle 2"/>
          <p:cNvSpPr>
            <a:spLocks noGrp="1" noRot="1" noChangeAspect="1" noChangeArrowheads="1" noTextEdit="1"/>
          </p:cNvSpPr>
          <p:nvPr>
            <p:ph type="sldImg"/>
          </p:nvPr>
        </p:nvSpPr>
        <p:spPr>
          <a:ln/>
        </p:spPr>
      </p:sp>
      <p:sp>
        <p:nvSpPr>
          <p:cNvPr id="418819" name="Rectangle 3"/>
          <p:cNvSpPr>
            <a:spLocks noGrp="1" noChangeArrowheads="1"/>
          </p:cNvSpPr>
          <p:nvPr>
            <p:ph type="body" idx="1"/>
          </p:nvPr>
        </p:nvSpPr>
        <p:spPr/>
        <p:txBody>
          <a:bodyPr/>
          <a:lstStyle/>
          <a:p>
            <a:r>
              <a:rPr lang="en-US" altLang="en-US"/>
              <a:t>2nd Law of thermodynamics </a:t>
            </a:r>
          </a:p>
          <a:p>
            <a:pPr lvl="1"/>
            <a:r>
              <a:rPr lang="en-US" altLang="en-US"/>
              <a:t>Universe tends to disorder</a:t>
            </a:r>
          </a:p>
          <a:p>
            <a:pPr lvl="1"/>
            <a:r>
              <a:rPr lang="en-US" altLang="en-US"/>
              <a:t>so why don’t proteins, carbohydrates &amp; other biomolecules breakdown?</a:t>
            </a:r>
          </a:p>
          <a:p>
            <a:pPr lvl="1"/>
            <a:r>
              <a:rPr lang="en-US" altLang="en-US"/>
              <a:t>at temperatures typical of the cell, molecules don’t make it over the hump of activation energy</a:t>
            </a:r>
          </a:p>
          <a:p>
            <a:pPr lvl="1"/>
            <a:r>
              <a:rPr lang="en-US" altLang="en-US"/>
              <a:t>but, a cell must be metabolically active</a:t>
            </a:r>
          </a:p>
          <a:p>
            <a:pPr lvl="1"/>
            <a:r>
              <a:rPr lang="en-US" altLang="en-US"/>
              <a:t>heat would speed reactions, but…</a:t>
            </a:r>
            <a:br>
              <a:rPr lang="en-US" altLang="en-US"/>
            </a:br>
            <a:r>
              <a:rPr lang="en-US" altLang="en-US"/>
              <a:t>would denature proteins &amp; kill cells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alt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2"/>
              <a:buNone/>
              <a:defRPr/>
            </a:lvl1pPr>
          </a:lstStyle>
          <a:p>
            <a:pPr lvl="0"/>
            <a:r>
              <a:rPr lang="en-US" altLang="en-US" noProof="0" smtClean="0"/>
              <a:t>Click to edit Master subtitle style</a:t>
            </a:r>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400">
              <a:solidFill>
                <a:srgbClr val="40458C"/>
              </a:solidFill>
              <a:latin typeface="Times"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grpSp>
      <p:sp>
        <p:nvSpPr>
          <p:cNvPr id="4179"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fontAlgn="base" hangingPunct="0">
              <a:spcBef>
                <a:spcPct val="50000"/>
              </a:spcBef>
              <a:spcAft>
                <a:spcPct val="0"/>
              </a:spcAft>
            </a:pPr>
            <a:r>
              <a:rPr lang="en-US" altLang="en-US" sz="1600" b="1">
                <a:solidFill>
                  <a:srgbClr val="40458C"/>
                </a:solidFill>
              </a:rPr>
              <a:t>AP Biology</a:t>
            </a:r>
            <a:endParaRPr lang="en-US" altLang="en-US" sz="2400">
              <a:solidFill>
                <a:srgbClr val="40458C"/>
              </a:solidFill>
              <a:latin typeface="Times" charset="0"/>
            </a:endParaRPr>
          </a:p>
        </p:txBody>
      </p:sp>
      <p:sp>
        <p:nvSpPr>
          <p:cNvPr id="4180" name="Rectangle 84"/>
          <p:cNvSpPr>
            <a:spLocks noGrp="1" noChangeArrowheads="1"/>
          </p:cNvSpPr>
          <p:nvPr>
            <p:ph type="dt" sz="quarter" idx="2"/>
          </p:nvPr>
        </p:nvSpPr>
        <p:spPr bwMode="auto">
          <a:xfrm>
            <a:off x="7466013" y="6296025"/>
            <a:ext cx="1524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600"/>
            </a:lvl1pPr>
          </a:lstStyle>
          <a:p>
            <a:pPr fontAlgn="base">
              <a:spcBef>
                <a:spcPct val="0"/>
              </a:spcBef>
              <a:spcAft>
                <a:spcPct val="0"/>
              </a:spcAft>
            </a:pPr>
            <a:endParaRPr lang="en-US" altLang="en-US">
              <a:solidFill>
                <a:srgbClr val="40458C"/>
              </a:solidFill>
            </a:endParaRPr>
          </a:p>
        </p:txBody>
      </p:sp>
    </p:spTree>
    <p:extLst>
      <p:ext uri="{BB962C8B-B14F-4D97-AF65-F5344CB8AC3E}">
        <p14:creationId xmlns:p14="http://schemas.microsoft.com/office/powerpoint/2010/main" val="521644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F7021B97-9429-447D-8746-A0D5BFA04E65}"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1090038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785D94F-7D79-4CE1-AF27-3BEDA37E2062}"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256083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7772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38200" y="1371600"/>
            <a:ext cx="38100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371600"/>
            <a:ext cx="38100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838200" y="3657600"/>
            <a:ext cx="77724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3962400" y="6492875"/>
            <a:ext cx="533400" cy="228600"/>
          </a:xfrm>
        </p:spPr>
        <p:txBody>
          <a:bodyPr/>
          <a:lstStyle>
            <a:lvl1pPr>
              <a:defRPr/>
            </a:lvl1pPr>
          </a:lstStyle>
          <a:p>
            <a:fld id="{51BDED08-64A9-49CE-81A6-5C4C2D709A55}"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4111750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Open Sans"/>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9" name="Shape 9"/>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Open Sans"/>
              <a:buNone/>
              <a:defRPr/>
            </a:lvl1pPr>
            <a:lvl2pPr marL="457200" marR="0" indent="0" algn="ctr" rtl="0">
              <a:spcBef>
                <a:spcPts val="560"/>
              </a:spcBef>
              <a:buClr>
                <a:srgbClr val="888888"/>
              </a:buClr>
              <a:buFont typeface="Open Sans"/>
              <a:buNone/>
              <a:defRPr/>
            </a:lvl2pPr>
            <a:lvl3pPr marL="914400" marR="0" indent="0" algn="ctr" rtl="0">
              <a:spcBef>
                <a:spcPts val="480"/>
              </a:spcBef>
              <a:buClr>
                <a:srgbClr val="888888"/>
              </a:buClr>
              <a:buFont typeface="Open Sans"/>
              <a:buNone/>
              <a:defRPr/>
            </a:lvl3pPr>
            <a:lvl4pPr marL="1371600" marR="0" indent="0" algn="ctr" rtl="0">
              <a:spcBef>
                <a:spcPts val="400"/>
              </a:spcBef>
              <a:buClr>
                <a:srgbClr val="888888"/>
              </a:buClr>
              <a:buFont typeface="Open Sans"/>
              <a:buNone/>
              <a:defRPr/>
            </a:lvl4pPr>
            <a:lvl5pPr marL="1828800" marR="0" indent="0" algn="ctr" rtl="0">
              <a:spcBef>
                <a:spcPts val="400"/>
              </a:spcBef>
              <a:buClr>
                <a:srgbClr val="888888"/>
              </a:buClr>
              <a:buFont typeface="Open Sans"/>
              <a:buNone/>
              <a:defRPr/>
            </a:lvl5pPr>
            <a:lvl6pPr marL="2286000" marR="0" indent="0" algn="ctr" rtl="0">
              <a:spcBef>
                <a:spcPts val="400"/>
              </a:spcBef>
              <a:buClr>
                <a:srgbClr val="888888"/>
              </a:buClr>
              <a:buFont typeface="Calibri"/>
              <a:buNone/>
              <a:defRPr/>
            </a:lvl6pPr>
            <a:lvl7pPr marL="2743200" marR="0" indent="0" algn="ctr" rtl="0">
              <a:spcBef>
                <a:spcPts val="400"/>
              </a:spcBef>
              <a:buClr>
                <a:srgbClr val="888888"/>
              </a:buClr>
              <a:buFont typeface="Calibri"/>
              <a:buNone/>
              <a:defRPr/>
            </a:lvl7pPr>
            <a:lvl8pPr marL="3200400" marR="0" indent="0" algn="ctr" rtl="0">
              <a:spcBef>
                <a:spcPts val="400"/>
              </a:spcBef>
              <a:buClr>
                <a:srgbClr val="888888"/>
              </a:buClr>
              <a:buFont typeface="Calibri"/>
              <a:buNone/>
              <a:defRPr/>
            </a:lvl8pPr>
            <a:lvl9pPr marL="3657600" marR="0" indent="0" algn="ctr" rtl="0">
              <a:spcBef>
                <a:spcPts val="400"/>
              </a:spcBef>
              <a:buClr>
                <a:srgbClr val="888888"/>
              </a:buClr>
              <a:buFont typeface="Calibri"/>
              <a:buNone/>
              <a:defRPr/>
            </a:lvl9pPr>
          </a:lstStyle>
          <a:p>
            <a:endParaRPr/>
          </a:p>
        </p:txBody>
      </p:sp>
    </p:spTree>
    <p:extLst>
      <p:ext uri="{BB962C8B-B14F-4D97-AF65-F5344CB8AC3E}">
        <p14:creationId xmlns:p14="http://schemas.microsoft.com/office/powerpoint/2010/main" val="1611595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0"/>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2" name="Shape 12"/>
          <p:cNvSpPr txBox="1">
            <a:spLocks noGrp="1"/>
          </p:cNvSpPr>
          <p:nvPr>
            <p:ph type="body" idx="1"/>
          </p:nvPr>
        </p:nvSpPr>
        <p:spPr>
          <a:xfrm>
            <a:off x="457200" y="1143000"/>
            <a:ext cx="8229600" cy="57149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Open Sans"/>
              <a:buChar char="•"/>
              <a:defRPr/>
            </a:lvl1pPr>
            <a:lvl2pPr marL="742950" indent="-107950" algn="l" rtl="0">
              <a:spcBef>
                <a:spcPts val="560"/>
              </a:spcBef>
              <a:buClr>
                <a:schemeClr val="dk1"/>
              </a:buClr>
              <a:buFont typeface="Open Sans"/>
              <a:buChar char="–"/>
              <a:defRPr/>
            </a:lvl2pPr>
            <a:lvl3pPr marL="1143000" indent="-76200" algn="l" rtl="0">
              <a:spcBef>
                <a:spcPts val="480"/>
              </a:spcBef>
              <a:buClr>
                <a:schemeClr val="dk1"/>
              </a:buClr>
              <a:buFont typeface="Open Sans"/>
              <a:buChar char="•"/>
              <a:defRPr/>
            </a:lvl3pPr>
            <a:lvl4pPr marL="1600200" indent="-101600" algn="l" rtl="0">
              <a:spcBef>
                <a:spcPts val="400"/>
              </a:spcBef>
              <a:buClr>
                <a:schemeClr val="dk1"/>
              </a:buClr>
              <a:buFont typeface="Open Sans"/>
              <a:buChar char="–"/>
              <a:defRPr/>
            </a:lvl4pPr>
            <a:lvl5pPr marL="2057400" indent="-101600" algn="l" rtl="0">
              <a:spcBef>
                <a:spcPts val="400"/>
              </a:spcBef>
              <a:buClr>
                <a:schemeClr val="dk1"/>
              </a:buClr>
              <a:buFont typeface="Open Sans"/>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Tree>
    <p:extLst>
      <p:ext uri="{BB962C8B-B14F-4D97-AF65-F5344CB8AC3E}">
        <p14:creationId xmlns:p14="http://schemas.microsoft.com/office/powerpoint/2010/main" val="24344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5" name="Shape 15"/>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909090"/>
              </a:buClr>
              <a:buFont typeface="Open Sans"/>
              <a:buNone/>
              <a:defRPr/>
            </a:lvl1pPr>
            <a:lvl2pPr marL="457200" indent="0" rtl="0">
              <a:spcBef>
                <a:spcPts val="0"/>
              </a:spcBef>
              <a:buClr>
                <a:srgbClr val="888888"/>
              </a:buClr>
              <a:buFont typeface="Open Sans"/>
              <a:buNone/>
              <a:defRPr/>
            </a:lvl2pPr>
            <a:lvl3pPr marL="914400" indent="0" rtl="0">
              <a:spcBef>
                <a:spcPts val="0"/>
              </a:spcBef>
              <a:buClr>
                <a:srgbClr val="888888"/>
              </a:buClr>
              <a:buFont typeface="Open Sans"/>
              <a:buNone/>
              <a:defRPr/>
            </a:lvl3pPr>
            <a:lvl4pPr marL="1371600" indent="0" rtl="0">
              <a:spcBef>
                <a:spcPts val="0"/>
              </a:spcBef>
              <a:buClr>
                <a:srgbClr val="888888"/>
              </a:buClr>
              <a:buFont typeface="Open Sans"/>
              <a:buNone/>
              <a:defRPr/>
            </a:lvl4pPr>
            <a:lvl5pPr marL="1828800" indent="0" rtl="0">
              <a:spcBef>
                <a:spcPts val="0"/>
              </a:spcBef>
              <a:buClr>
                <a:srgbClr val="888888"/>
              </a:buClr>
              <a:buFont typeface="Open Sans"/>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Tree>
    <p:extLst>
      <p:ext uri="{BB962C8B-B14F-4D97-AF65-F5344CB8AC3E}">
        <p14:creationId xmlns:p14="http://schemas.microsoft.com/office/powerpoint/2010/main" val="662139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0"/>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extLst>
      <p:ext uri="{BB962C8B-B14F-4D97-AF65-F5344CB8AC3E}">
        <p14:creationId xmlns:p14="http://schemas.microsoft.com/office/powerpoint/2010/main" val="2756322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0"/>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2" name="Shape 2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Open Sans"/>
              <a:buNone/>
              <a:defRPr/>
            </a:lvl1pPr>
            <a:lvl2pPr marL="457200" indent="0" rtl="0">
              <a:spcBef>
                <a:spcPts val="0"/>
              </a:spcBef>
              <a:buFont typeface="Open Sans"/>
              <a:buNone/>
              <a:defRPr/>
            </a:lvl2pPr>
            <a:lvl3pPr marL="914400" indent="0" rtl="0">
              <a:spcBef>
                <a:spcPts val="0"/>
              </a:spcBef>
              <a:buFont typeface="Open Sans"/>
              <a:buNone/>
              <a:defRPr/>
            </a:lvl3pPr>
            <a:lvl4pPr marL="1371600" indent="0" rtl="0">
              <a:spcBef>
                <a:spcPts val="0"/>
              </a:spcBef>
              <a:buFont typeface="Open Sans"/>
              <a:buNone/>
              <a:defRPr/>
            </a:lvl4pPr>
            <a:lvl5pPr marL="1828800" indent="0" rtl="0">
              <a:spcBef>
                <a:spcPts val="0"/>
              </a:spcBef>
              <a:buFont typeface="Open Sans"/>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23" name="Shape 2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Open Sans"/>
              <a:buNone/>
              <a:defRPr/>
            </a:lvl1pPr>
            <a:lvl2pPr marL="457200" indent="0" rtl="0">
              <a:spcBef>
                <a:spcPts val="0"/>
              </a:spcBef>
              <a:buFont typeface="Open Sans"/>
              <a:buNone/>
              <a:defRPr/>
            </a:lvl2pPr>
            <a:lvl3pPr marL="914400" indent="0" rtl="0">
              <a:spcBef>
                <a:spcPts val="0"/>
              </a:spcBef>
              <a:buFont typeface="Open Sans"/>
              <a:buNone/>
              <a:defRPr/>
            </a:lvl3pPr>
            <a:lvl4pPr marL="1371600" indent="0" rtl="0">
              <a:spcBef>
                <a:spcPts val="0"/>
              </a:spcBef>
              <a:buFont typeface="Open Sans"/>
              <a:buNone/>
              <a:defRPr/>
            </a:lvl4pPr>
            <a:lvl5pPr marL="1828800" indent="0" rtl="0">
              <a:spcBef>
                <a:spcPts val="0"/>
              </a:spcBef>
              <a:buFont typeface="Open Sans"/>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25" name="Shape 2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extLst>
      <p:ext uri="{BB962C8B-B14F-4D97-AF65-F5344CB8AC3E}">
        <p14:creationId xmlns:p14="http://schemas.microsoft.com/office/powerpoint/2010/main" val="10316894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0"/>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extLst>
      <p:ext uri="{BB962C8B-B14F-4D97-AF65-F5344CB8AC3E}">
        <p14:creationId xmlns:p14="http://schemas.microsoft.com/office/powerpoint/2010/main" val="31211056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8"/>
        <p:cNvGrpSpPr/>
        <p:nvPr/>
      </p:nvGrpSpPr>
      <p:grpSpPr>
        <a:xfrm>
          <a:off x="0" y="0"/>
          <a:ext cx="0" cy="0"/>
          <a:chOff x="0" y="0"/>
          <a:chExt cx="0" cy="0"/>
        </a:xfrm>
      </p:grpSpPr>
    </p:spTree>
    <p:extLst>
      <p:ext uri="{BB962C8B-B14F-4D97-AF65-F5344CB8AC3E}">
        <p14:creationId xmlns:p14="http://schemas.microsoft.com/office/powerpoint/2010/main" val="211900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7251B50-77DC-48DD-9A95-15690B196FEE}"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1472845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a:spLocks noGrp="1"/>
          </p:cNvSpPr>
          <p:nvPr>
            <p:ph type="pic" idx="2"/>
          </p:nvPr>
        </p:nvSpPr>
        <p:spPr>
          <a:xfrm>
            <a:off x="1792288" y="612775"/>
            <a:ext cx="5486399" cy="4114800"/>
          </a:xfrm>
          <a:prstGeom prst="rect">
            <a:avLst/>
          </a:prstGeom>
          <a:noFill/>
          <a:ln>
            <a:noFill/>
          </a:ln>
        </p:spPr>
      </p:sp>
      <p:sp>
        <p:nvSpPr>
          <p:cNvPr id="32" name="Shape 32"/>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Open Sans"/>
              <a:buNone/>
              <a:defRPr/>
            </a:lvl1pPr>
            <a:lvl2pPr marL="457200" indent="0" rtl="0">
              <a:spcBef>
                <a:spcPts val="0"/>
              </a:spcBef>
              <a:buFont typeface="Open Sans"/>
              <a:buNone/>
              <a:defRPr/>
            </a:lvl2pPr>
            <a:lvl3pPr marL="914400" indent="0" rtl="0">
              <a:spcBef>
                <a:spcPts val="0"/>
              </a:spcBef>
              <a:buFont typeface="Open Sans"/>
              <a:buNone/>
              <a:defRPr/>
            </a:lvl3pPr>
            <a:lvl4pPr marL="1371600" indent="0" rtl="0">
              <a:spcBef>
                <a:spcPts val="0"/>
              </a:spcBef>
              <a:buFont typeface="Open Sans"/>
              <a:buNone/>
              <a:defRPr/>
            </a:lvl4pPr>
            <a:lvl5pPr marL="1828800" indent="0" rtl="0">
              <a:spcBef>
                <a:spcPts val="0"/>
              </a:spcBef>
              <a:buFont typeface="Open Sans"/>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Tree>
    <p:extLst>
      <p:ext uri="{BB962C8B-B14F-4D97-AF65-F5344CB8AC3E}">
        <p14:creationId xmlns:p14="http://schemas.microsoft.com/office/powerpoint/2010/main" val="639814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420FBD4-5A24-453E-BD92-0313050F3801}"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1673608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8E93CBFC-0D26-442D-9D5D-7EC54F22F104}"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4095334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55299D72-4DD0-45B0-920C-F7DA26EA5F19}"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404273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F368ED65-905F-4747-893E-C27CC9B720F4}"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519674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5523B343-E2A4-47FC-99EB-2457F1FDC1C5}"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2879457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124EE8B-BA74-49A4-9631-A56BF41637C7}"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1531330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DF2456E9-7750-4548-9E65-DFE0D3AB10E8}" type="slidenum">
              <a:rPr lang="en-US" altLang="en-US">
                <a:solidFill>
                  <a:srgbClr val="40458C"/>
                </a:solidFill>
              </a:rPr>
              <a:pPr/>
              <a:t>‹#›</a:t>
            </a:fld>
            <a:endParaRPr lang="en-US" altLang="en-US">
              <a:solidFill>
                <a:srgbClr val="6F89F7"/>
              </a:solidFill>
            </a:endParaRPr>
          </a:p>
        </p:txBody>
      </p:sp>
    </p:spTree>
    <p:extLst>
      <p:ext uri="{BB962C8B-B14F-4D97-AF65-F5344CB8AC3E}">
        <p14:creationId xmlns:p14="http://schemas.microsoft.com/office/powerpoint/2010/main" val="1124795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pPr fontAlgn="base">
              <a:spcBef>
                <a:spcPct val="0"/>
              </a:spcBef>
              <a:spcAft>
                <a:spcPct val="0"/>
              </a:spcAft>
            </a:pPr>
            <a:fld id="{C200F119-0196-4974-852C-22631C0CCEF7}" type="slidenum">
              <a:rPr lang="en-US" altLang="en-US">
                <a:solidFill>
                  <a:srgbClr val="40458C"/>
                </a:solidFill>
              </a:rPr>
              <a:pPr fontAlgn="base">
                <a:spcBef>
                  <a:spcPct val="0"/>
                </a:spcBef>
                <a:spcAft>
                  <a:spcPct val="0"/>
                </a:spcAft>
              </a:pPr>
              <a:t>‹#›</a:t>
            </a:fld>
            <a:endParaRPr lang="en-US" altLang="en-US">
              <a:solidFill>
                <a:srgbClr val="6F89F7"/>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400">
              <a:solidFill>
                <a:srgbClr val="40458C"/>
              </a:solidFill>
              <a:latin typeface="Times"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153"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fontAlgn="base" hangingPunct="0">
              <a:spcBef>
                <a:spcPct val="50000"/>
              </a:spcBef>
              <a:spcAft>
                <a:spcPct val="0"/>
              </a:spcAft>
            </a:pPr>
            <a:r>
              <a:rPr lang="en-US" altLang="en-US" sz="1600" b="1">
                <a:solidFill>
                  <a:srgbClr val="40458C"/>
                </a:solidFill>
              </a:rPr>
              <a:t>AP Biology</a:t>
            </a:r>
            <a:endParaRPr lang="en-US" altLang="en-US" sz="2400">
              <a:solidFill>
                <a:srgbClr val="40458C"/>
              </a:solidFill>
              <a:latin typeface="Times" charset="0"/>
            </a:endParaRPr>
          </a:p>
        </p:txBody>
      </p:sp>
    </p:spTree>
    <p:extLst>
      <p:ext uri="{BB962C8B-B14F-4D97-AF65-F5344CB8AC3E}">
        <p14:creationId xmlns:p14="http://schemas.microsoft.com/office/powerpoint/2010/main" val="27471272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2"/>
        <a:buChar char="u"/>
        <a:defRPr sz="2800" b="1">
          <a:solidFill>
            <a:schemeClr val="tx1"/>
          </a:solidFill>
          <a:latin typeface="+mn-lt"/>
        </a:defRPr>
      </a:lvl2pPr>
      <a:lvl3pPr marL="1143000" indent="-228600" algn="l" rtl="0" fontAlgn="base">
        <a:spcBef>
          <a:spcPct val="20000"/>
        </a:spcBef>
        <a:spcAft>
          <a:spcPct val="0"/>
        </a:spcAft>
        <a:buClr>
          <a:schemeClr val="hlink"/>
        </a:buClr>
        <a:buSzPct val="95000"/>
        <a:buFont typeface="Wingdings" charset="2"/>
        <a:buChar char="§"/>
        <a:defRPr sz="2400" b="1">
          <a:solidFill>
            <a:srgbClr val="0F116A"/>
          </a:solidFill>
          <a:latin typeface="+mn-lt"/>
        </a:defRPr>
      </a:lvl3pPr>
      <a:lvl4pPr marL="1600200" indent="-228600" algn="l" rtl="0" fontAlgn="base">
        <a:spcBef>
          <a:spcPct val="20000"/>
        </a:spcBef>
        <a:spcAft>
          <a:spcPct val="0"/>
        </a:spcAft>
        <a:buClr>
          <a:schemeClr val="tx1"/>
        </a:buClr>
        <a:buSzPct val="110000"/>
        <a:buFont typeface="Wingdings" charset="2"/>
        <a:buChar char="w"/>
        <a:defRPr sz="2000" b="1">
          <a:solidFill>
            <a:schemeClr val="tx1"/>
          </a:solidFill>
          <a:latin typeface="+mn-lt"/>
        </a:defRPr>
      </a:lvl4pPr>
      <a:lvl5pPr marL="20574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0"/>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143000"/>
            <a:ext cx="8229600" cy="5714999"/>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Open Sans"/>
              <a:buChar char="•"/>
              <a:defRPr/>
            </a:lvl1pPr>
            <a:lvl2pPr marL="742950" marR="0" indent="-107950" algn="l" rtl="0">
              <a:spcBef>
                <a:spcPts val="560"/>
              </a:spcBef>
              <a:buClr>
                <a:schemeClr val="dk1"/>
              </a:buClr>
              <a:buFont typeface="Open Sans"/>
              <a:buChar char="–"/>
              <a:defRPr/>
            </a:lvl2pPr>
            <a:lvl3pPr marL="1143000" marR="0" indent="-76200" algn="l" rtl="0">
              <a:spcBef>
                <a:spcPts val="480"/>
              </a:spcBef>
              <a:buClr>
                <a:schemeClr val="dk1"/>
              </a:buClr>
              <a:buFont typeface="Open Sans"/>
              <a:buChar char="•"/>
              <a:defRPr/>
            </a:lvl3pPr>
            <a:lvl4pPr marL="1600200" marR="0" indent="-101600" algn="l" rtl="0">
              <a:spcBef>
                <a:spcPts val="400"/>
              </a:spcBef>
              <a:buClr>
                <a:schemeClr val="dk1"/>
              </a:buClr>
              <a:buFont typeface="Open Sans"/>
              <a:buChar char="–"/>
              <a:defRPr/>
            </a:lvl4pPr>
            <a:lvl5pPr marL="2057400" marR="0" indent="-101600" algn="l" rtl="0">
              <a:spcBef>
                <a:spcPts val="400"/>
              </a:spcBef>
              <a:buClr>
                <a:schemeClr val="dk1"/>
              </a:buClr>
              <a:buFont typeface="Open Sans"/>
              <a:buChar char="»"/>
              <a:defRPr/>
            </a:lvl5pPr>
            <a:lvl6pPr marL="2514600" marR="0" indent="-101600" algn="l" rtl="0">
              <a:spcBef>
                <a:spcPts val="400"/>
              </a:spcBef>
              <a:buClr>
                <a:schemeClr val="dk1"/>
              </a:buClr>
              <a:buFont typeface="Calibri"/>
              <a:buChar char="•"/>
              <a:defRPr/>
            </a:lvl6pPr>
            <a:lvl7pPr marL="2971800" marR="0" indent="-101600" algn="l" rtl="0">
              <a:spcBef>
                <a:spcPts val="400"/>
              </a:spcBef>
              <a:buClr>
                <a:schemeClr val="dk1"/>
              </a:buClr>
              <a:buFont typeface="Calibri"/>
              <a:buChar char="•"/>
              <a:defRPr/>
            </a:lvl7pPr>
            <a:lvl8pPr marL="3429000" marR="0" indent="-101600" algn="l" rtl="0">
              <a:spcBef>
                <a:spcPts val="400"/>
              </a:spcBef>
              <a:buClr>
                <a:schemeClr val="dk1"/>
              </a:buClr>
              <a:buFont typeface="Calibri"/>
              <a:buChar char="•"/>
              <a:defRPr/>
            </a:lvl8pPr>
            <a:lvl9pPr marL="3886200" marR="0" indent="-101600" algn="l" rtl="0">
              <a:spcBef>
                <a:spcPts val="400"/>
              </a:spcBef>
              <a:buClr>
                <a:schemeClr val="dk1"/>
              </a:buClr>
              <a:buFont typeface="Calibri"/>
              <a:buChar char="•"/>
              <a:defRPr/>
            </a:lvl9pPr>
          </a:lstStyle>
          <a:p>
            <a:endParaRPr/>
          </a:p>
        </p:txBody>
      </p:sp>
    </p:spTree>
    <p:extLst>
      <p:ext uri="{BB962C8B-B14F-4D97-AF65-F5344CB8AC3E}">
        <p14:creationId xmlns:p14="http://schemas.microsoft.com/office/powerpoint/2010/main" val="1298196835"/>
      </p:ext>
    </p:extLst>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9.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audio" Target="../media/audio4.wav"/><Relationship Id="rId7" Type="http://schemas.openxmlformats.org/officeDocument/2006/relationships/audio" Target="../media/audio8.wav"/><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audio" Target="../media/audio7.wav"/><Relationship Id="rId5" Type="http://schemas.openxmlformats.org/officeDocument/2006/relationships/audio" Target="../media/audio6.wav"/><Relationship Id="rId4" Type="http://schemas.openxmlformats.org/officeDocument/2006/relationships/audio" Target="../media/audio5.wav"/></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audio" Target="../media/audio2.wav"/><Relationship Id="rId4" Type="http://schemas.openxmlformats.org/officeDocument/2006/relationships/audio" Target="../media/audio5.wav"/></Relationships>
</file>

<file path=ppt/slides/_rels/slide23.xml.rels><?xml version="1.0" encoding="UTF-8" standalone="yes"?>
<Relationships xmlns="http://schemas.openxmlformats.org/package/2006/relationships"><Relationship Id="rId8" Type="http://schemas.openxmlformats.org/officeDocument/2006/relationships/audio" Target="../media/audio8.wav"/><Relationship Id="rId3" Type="http://schemas.openxmlformats.org/officeDocument/2006/relationships/audio" Target="../media/audio1.wav"/><Relationship Id="rId7" Type="http://schemas.openxmlformats.org/officeDocument/2006/relationships/audio" Target="../media/audio2.wav"/><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audio" Target="../media/audio7.wav"/><Relationship Id="rId5" Type="http://schemas.openxmlformats.org/officeDocument/2006/relationships/audio" Target="../media/audio6.wav"/><Relationship Id="rId10" Type="http://schemas.openxmlformats.org/officeDocument/2006/relationships/image" Target="../media/image8.wmf"/><Relationship Id="rId4" Type="http://schemas.openxmlformats.org/officeDocument/2006/relationships/audio" Target="../media/audio4.wav"/><Relationship Id="rId9" Type="http://schemas.openxmlformats.org/officeDocument/2006/relationships/audio" Target="../media/audio9.wav"/></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44.png"/><Relationship Id="rId7" Type="http://schemas.openxmlformats.org/officeDocument/2006/relationships/image" Target="../media/image48.jp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10" Type="http://schemas.openxmlformats.org/officeDocument/2006/relationships/image" Target="../media/image51.jpg"/><Relationship Id="rId4" Type="http://schemas.openxmlformats.org/officeDocument/2006/relationships/image" Target="../media/image45.jpeg"/><Relationship Id="rId9" Type="http://schemas.openxmlformats.org/officeDocument/2006/relationships/image" Target="../media/image50.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audio" Target="../media/audio3.wav"/><Relationship Id="rId4" Type="http://schemas.openxmlformats.org/officeDocument/2006/relationships/audio" Target="../media/audio2.wav"/></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8.wmf"/><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ctrTitle"/>
          </p:nvPr>
        </p:nvSpPr>
        <p:spPr>
          <a:xfrm>
            <a:off x="685800" y="1828800"/>
            <a:ext cx="7239000" cy="2057400"/>
          </a:xfrm>
        </p:spPr>
        <p:txBody>
          <a:bodyPr/>
          <a:lstStyle/>
          <a:p>
            <a:pPr lvl="0"/>
            <a:r>
              <a:rPr lang="en-US" sz="3200" b="0" i="1" dirty="0">
                <a:solidFill>
                  <a:srgbClr val="909090"/>
                </a:solidFill>
                <a:latin typeface="Open Sans"/>
                <a:ea typeface="Open Sans"/>
                <a:cs typeface="Open Sans"/>
                <a:sym typeface="Open Sans"/>
              </a:rPr>
              <a:t>All living systems require constant input of free energy.</a:t>
            </a:r>
            <a:r>
              <a:rPr lang="en-US" dirty="0">
                <a:solidFill>
                  <a:srgbClr val="909090"/>
                </a:solidFill>
                <a:latin typeface="Open Sans"/>
                <a:ea typeface="Open Sans"/>
                <a:cs typeface="Open Sans"/>
                <a:sym typeface="Open Sans"/>
              </a:rPr>
              <a:t/>
            </a:r>
            <a:br>
              <a:rPr lang="en-US" dirty="0">
                <a:solidFill>
                  <a:srgbClr val="909090"/>
                </a:solidFill>
                <a:latin typeface="Open Sans"/>
                <a:ea typeface="Open Sans"/>
                <a:cs typeface="Open Sans"/>
                <a:sym typeface="Open Sans"/>
              </a:rPr>
            </a:br>
            <a:r>
              <a:rPr lang="en-US" altLang="en-US" dirty="0"/>
              <a:t>	</a:t>
            </a:r>
            <a:r>
              <a:rPr lang="en-US" altLang="en-US" dirty="0" smtClean="0"/>
              <a:t>Metabolism and Energy</a:t>
            </a:r>
            <a:endParaRPr lang="en-US"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04799"/>
            <a:ext cx="3276600" cy="2143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946848"/>
            <a:ext cx="4820969" cy="2948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16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5761" name="Picture 1041"/>
          <p:cNvPicPr>
            <a:picLocks noChangeAspect="1" noChangeArrowheads="1"/>
          </p:cNvPicPr>
          <p:nvPr/>
        </p:nvPicPr>
        <p:blipFill>
          <a:blip r:embed="rId3">
            <a:extLst>
              <a:ext uri="{28A0092B-C50C-407E-A947-70E740481C1C}">
                <a14:useLocalDpi xmlns:a14="http://schemas.microsoft.com/office/drawing/2010/main" val="0"/>
              </a:ext>
            </a:extLst>
          </a:blip>
          <a:srcRect b="3355"/>
          <a:stretch>
            <a:fillRect/>
          </a:stretch>
        </p:blipFill>
        <p:spPr bwMode="auto">
          <a:xfrm>
            <a:off x="2792413" y="2700338"/>
            <a:ext cx="4984750" cy="4157662"/>
          </a:xfrm>
          <a:prstGeom prst="rect">
            <a:avLst/>
          </a:prstGeom>
          <a:noFill/>
          <a:extLst>
            <a:ext uri="{909E8E84-426E-40DD-AFC4-6F175D3DCCD1}">
              <a14:hiddenFill xmlns:a14="http://schemas.microsoft.com/office/drawing/2010/main">
                <a:solidFill>
                  <a:srgbClr val="FFFFFF"/>
                </a:solidFill>
              </a14:hiddenFill>
            </a:ext>
          </a:extLst>
        </p:spPr>
      </p:pic>
      <p:sp>
        <p:nvSpPr>
          <p:cNvPr id="415746" name="Rectangle 1026"/>
          <p:cNvSpPr>
            <a:spLocks noGrp="1" noChangeArrowheads="1"/>
          </p:cNvSpPr>
          <p:nvPr>
            <p:ph type="title"/>
          </p:nvPr>
        </p:nvSpPr>
        <p:spPr/>
        <p:txBody>
          <a:bodyPr/>
          <a:lstStyle/>
          <a:p>
            <a:r>
              <a:rPr lang="en-US" altLang="en-US" dirty="0" smtClean="0"/>
              <a:t>Spontaneous?</a:t>
            </a:r>
            <a:endParaRPr lang="en-US" altLang="en-US" dirty="0"/>
          </a:p>
        </p:txBody>
      </p:sp>
      <p:sp>
        <p:nvSpPr>
          <p:cNvPr id="415747" name="Rectangle 1027" descr="Rectangle: Click to edit Master text styles&#10;Second level&#10;Third level&#10;Fourth level&#10;Fifth level"/>
          <p:cNvSpPr>
            <a:spLocks noGrp="1" noChangeArrowheads="1"/>
          </p:cNvSpPr>
          <p:nvPr>
            <p:ph idx="1"/>
          </p:nvPr>
        </p:nvSpPr>
        <p:spPr>
          <a:xfrm>
            <a:off x="838200" y="1358900"/>
            <a:ext cx="8305800" cy="1887538"/>
          </a:xfrm>
        </p:spPr>
        <p:txBody>
          <a:bodyPr/>
          <a:lstStyle/>
          <a:p>
            <a:r>
              <a:rPr lang="en-US" altLang="en-US" dirty="0"/>
              <a:t>If </a:t>
            </a:r>
            <a:r>
              <a:rPr lang="en-US" altLang="en-US" dirty="0" smtClean="0"/>
              <a:t>some reactions </a:t>
            </a:r>
            <a:r>
              <a:rPr lang="en-US" altLang="en-US" dirty="0"/>
              <a:t>are “downhill”, why don’t they just happen spontaneously?</a:t>
            </a:r>
          </a:p>
          <a:p>
            <a:pPr lvl="1"/>
            <a:r>
              <a:rPr lang="en-US" altLang="en-US" dirty="0"/>
              <a:t>because </a:t>
            </a:r>
            <a:r>
              <a:rPr lang="en-US" altLang="en-US" u="sng" dirty="0">
                <a:solidFill>
                  <a:schemeClr val="tx2">
                    <a:lumMod val="60000"/>
                    <a:lumOff val="40000"/>
                  </a:schemeClr>
                </a:solidFill>
              </a:rPr>
              <a:t>covalent bonds are stable bonds </a:t>
            </a:r>
          </a:p>
        </p:txBody>
      </p:sp>
      <p:grpSp>
        <p:nvGrpSpPr>
          <p:cNvPr id="415760" name="Group 1040"/>
          <p:cNvGrpSpPr>
            <a:grpSpLocks/>
          </p:cNvGrpSpPr>
          <p:nvPr/>
        </p:nvGrpSpPr>
        <p:grpSpPr bwMode="auto">
          <a:xfrm>
            <a:off x="0" y="3076575"/>
            <a:ext cx="3632200" cy="3781425"/>
            <a:chOff x="0" y="1938"/>
            <a:chExt cx="2288" cy="2382"/>
          </a:xfrm>
        </p:grpSpPr>
        <p:pic>
          <p:nvPicPr>
            <p:cNvPr id="415750" name="Picture 1030" descr="f8-06b_energy_in_chemic_c"/>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501" t="2251" b="9000"/>
            <a:stretch>
              <a:fillRect/>
            </a:stretch>
          </p:blipFill>
          <p:spPr bwMode="auto">
            <a:xfrm>
              <a:off x="186" y="2179"/>
              <a:ext cx="2102" cy="1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5751" name="Picture 1031" descr="f8-06a_energy_in_chemic_c"/>
            <p:cNvPicPr>
              <a:picLocks noChangeAspect="1" noChangeArrowheads="1"/>
            </p:cNvPicPr>
            <p:nvPr/>
          </p:nvPicPr>
          <p:blipFill>
            <a:blip r:embed="rId5">
              <a:extLst>
                <a:ext uri="{28A0092B-C50C-407E-A947-70E740481C1C}">
                  <a14:useLocalDpi xmlns:a14="http://schemas.microsoft.com/office/drawing/2010/main" val="0"/>
                </a:ext>
              </a:extLst>
            </a:blip>
            <a:srcRect l="22501" t="3000" r="69749" b="7500"/>
            <a:stretch>
              <a:fillRect/>
            </a:stretch>
          </p:blipFill>
          <p:spPr bwMode="auto">
            <a:xfrm>
              <a:off x="0" y="1938"/>
              <a:ext cx="275" cy="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15755" name="Picture 1035" descr="penguin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66063" y="5557838"/>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415756" name="AutoShape 1036"/>
          <p:cNvSpPr>
            <a:spLocks noChangeArrowheads="1"/>
          </p:cNvSpPr>
          <p:nvPr/>
        </p:nvSpPr>
        <p:spPr bwMode="auto">
          <a:xfrm>
            <a:off x="6181725" y="3008313"/>
            <a:ext cx="2962275" cy="1416050"/>
          </a:xfrm>
          <a:prstGeom prst="wedgeEllipseCallout">
            <a:avLst>
              <a:gd name="adj1" fmla="val 17148"/>
              <a:gd name="adj2" fmla="val 144171"/>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gn="ctr" eaLnBrk="0" fontAlgn="base" hangingPunct="0">
              <a:lnSpc>
                <a:spcPct val="90000"/>
              </a:lnSpc>
              <a:spcBef>
                <a:spcPct val="0"/>
              </a:spcBef>
              <a:spcAft>
                <a:spcPct val="0"/>
              </a:spcAft>
            </a:pPr>
            <a:endParaRPr lang="en-US" altLang="en-US" b="1">
              <a:solidFill>
                <a:srgbClr val="0F116A"/>
              </a:solidFill>
              <a:latin typeface="Comic Sans MS" charset="0"/>
            </a:endParaRPr>
          </a:p>
          <a:p>
            <a:pPr algn="ctr" eaLnBrk="0" fontAlgn="base" hangingPunct="0">
              <a:lnSpc>
                <a:spcPct val="90000"/>
              </a:lnSpc>
              <a:spcBef>
                <a:spcPct val="0"/>
              </a:spcBef>
              <a:spcAft>
                <a:spcPct val="0"/>
              </a:spcAft>
            </a:pPr>
            <a:r>
              <a:rPr lang="en-US" altLang="en-US" b="1">
                <a:solidFill>
                  <a:srgbClr val="0F116A"/>
                </a:solidFill>
                <a:latin typeface="Comic Sans MS" charset="0"/>
              </a:rPr>
              <a:t>Stable polymers</a:t>
            </a:r>
            <a:br>
              <a:rPr lang="en-US" altLang="en-US" b="1">
                <a:solidFill>
                  <a:srgbClr val="0F116A"/>
                </a:solidFill>
                <a:latin typeface="Comic Sans MS" charset="0"/>
              </a:rPr>
            </a:br>
            <a:r>
              <a:rPr lang="en-US" altLang="en-US" b="1">
                <a:solidFill>
                  <a:srgbClr val="0F116A"/>
                </a:solidFill>
                <a:latin typeface="Comic Sans MS" charset="0"/>
              </a:rPr>
              <a:t>don’t spontaneously</a:t>
            </a:r>
            <a:br>
              <a:rPr lang="en-US" altLang="en-US" b="1">
                <a:solidFill>
                  <a:srgbClr val="0F116A"/>
                </a:solidFill>
                <a:latin typeface="Comic Sans MS" charset="0"/>
              </a:rPr>
            </a:br>
            <a:r>
              <a:rPr lang="en-US" altLang="en-US" b="1">
                <a:solidFill>
                  <a:srgbClr val="0F116A"/>
                </a:solidFill>
                <a:latin typeface="Comic Sans MS" charset="0"/>
              </a:rPr>
              <a:t>digest into their</a:t>
            </a:r>
            <a:br>
              <a:rPr lang="en-US" altLang="en-US" b="1">
                <a:solidFill>
                  <a:srgbClr val="0F116A"/>
                </a:solidFill>
                <a:latin typeface="Comic Sans MS" charset="0"/>
              </a:rPr>
            </a:br>
            <a:r>
              <a:rPr lang="en-US" altLang="en-US" b="1">
                <a:solidFill>
                  <a:srgbClr val="0F116A"/>
                </a:solidFill>
                <a:latin typeface="Comic Sans MS" charset="0"/>
              </a:rPr>
              <a:t>monomers</a:t>
            </a:r>
          </a:p>
        </p:txBody>
      </p:sp>
    </p:spTree>
    <p:extLst>
      <p:ext uri="{BB962C8B-B14F-4D97-AF65-F5344CB8AC3E}">
        <p14:creationId xmlns:p14="http://schemas.microsoft.com/office/powerpoint/2010/main" val="1340774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868" name="Picture 1028" descr="f8-07_activation_energy_c"/>
          <p:cNvPicPr>
            <a:picLocks noChangeAspect="1" noChangeArrowheads="1"/>
          </p:cNvPicPr>
          <p:nvPr/>
        </p:nvPicPr>
        <p:blipFill>
          <a:blip r:embed="rId3">
            <a:extLst>
              <a:ext uri="{28A0092B-C50C-407E-A947-70E740481C1C}">
                <a14:useLocalDpi xmlns:a14="http://schemas.microsoft.com/office/drawing/2010/main" val="0"/>
              </a:ext>
            </a:extLst>
          </a:blip>
          <a:srcRect t="6000" b="7500"/>
          <a:stretch>
            <a:fillRect/>
          </a:stretch>
        </p:blipFill>
        <p:spPr bwMode="auto">
          <a:xfrm>
            <a:off x="228600" y="2971800"/>
            <a:ext cx="5738813"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66" name="Rectangle 1026"/>
          <p:cNvSpPr>
            <a:spLocks noGrp="1" noChangeArrowheads="1"/>
          </p:cNvSpPr>
          <p:nvPr>
            <p:ph type="title"/>
          </p:nvPr>
        </p:nvSpPr>
        <p:spPr/>
        <p:txBody>
          <a:bodyPr/>
          <a:lstStyle/>
          <a:p>
            <a:r>
              <a:rPr lang="en-US" altLang="en-US"/>
              <a:t>Catalysts</a:t>
            </a:r>
          </a:p>
        </p:txBody>
      </p:sp>
      <p:sp>
        <p:nvSpPr>
          <p:cNvPr id="420867" name="Rectangle 1027" descr="Rectangle: Click to edit Master text styles&#10;Second level&#10;Third level&#10;Fourth level&#10;Fifth level"/>
          <p:cNvSpPr>
            <a:spLocks noGrp="1" noChangeArrowheads="1"/>
          </p:cNvSpPr>
          <p:nvPr>
            <p:ph idx="1"/>
          </p:nvPr>
        </p:nvSpPr>
        <p:spPr>
          <a:xfrm>
            <a:off x="838200" y="1371600"/>
            <a:ext cx="7772400" cy="1828800"/>
          </a:xfrm>
        </p:spPr>
        <p:txBody>
          <a:bodyPr/>
          <a:lstStyle/>
          <a:p>
            <a:r>
              <a:rPr lang="en-US" altLang="en-US"/>
              <a:t>So what’s a cell got to do to reduce activation energy?</a:t>
            </a:r>
          </a:p>
          <a:p>
            <a:pPr lvl="1"/>
            <a:r>
              <a:rPr lang="en-US" altLang="en-US">
                <a:solidFill>
                  <a:srgbClr val="CC0000"/>
                </a:solidFill>
              </a:rPr>
              <a:t>get help!</a:t>
            </a:r>
            <a:r>
              <a:rPr lang="en-US" altLang="en-US"/>
              <a:t> … chemical help…</a:t>
            </a:r>
          </a:p>
        </p:txBody>
      </p:sp>
      <p:sp>
        <p:nvSpPr>
          <p:cNvPr id="420872" name="Rectangle 1032"/>
          <p:cNvSpPr>
            <a:spLocks noChangeArrowheads="1"/>
          </p:cNvSpPr>
          <p:nvPr/>
        </p:nvSpPr>
        <p:spPr bwMode="auto">
          <a:xfrm>
            <a:off x="6400800" y="2346325"/>
            <a:ext cx="2025650"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000" b="1">
                <a:solidFill>
                  <a:srgbClr val="CC0000"/>
                </a:solidFill>
              </a:rPr>
              <a:t>ENZYMES</a:t>
            </a:r>
          </a:p>
        </p:txBody>
      </p:sp>
      <p:sp>
        <p:nvSpPr>
          <p:cNvPr id="420874" name="Line 1034"/>
          <p:cNvSpPr>
            <a:spLocks noChangeShapeType="1"/>
          </p:cNvSpPr>
          <p:nvPr/>
        </p:nvSpPr>
        <p:spPr bwMode="auto">
          <a:xfrm>
            <a:off x="1966913" y="490855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20875" name="Line 1035"/>
          <p:cNvSpPr>
            <a:spLocks noChangeShapeType="1"/>
          </p:cNvSpPr>
          <p:nvPr/>
        </p:nvSpPr>
        <p:spPr bwMode="auto">
          <a:xfrm>
            <a:off x="1966913" y="574675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20876" name="Text Box 1036"/>
          <p:cNvSpPr txBox="1">
            <a:spLocks noChangeArrowheads="1"/>
          </p:cNvSpPr>
          <p:nvPr/>
        </p:nvSpPr>
        <p:spPr bwMode="auto">
          <a:xfrm>
            <a:off x="2667000" y="5105400"/>
            <a:ext cx="608013"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CC0000"/>
                </a:solidFill>
                <a:sym typeface="Symbol" charset="2"/>
              </a:rPr>
              <a:t>G</a:t>
            </a:r>
            <a:endParaRPr lang="en-US" altLang="en-US" sz="2400">
              <a:solidFill>
                <a:srgbClr val="40458C"/>
              </a:solidFill>
            </a:endParaRPr>
          </a:p>
        </p:txBody>
      </p:sp>
      <p:sp>
        <p:nvSpPr>
          <p:cNvPr id="420879" name="Line 1039"/>
          <p:cNvSpPr>
            <a:spLocks noChangeShapeType="1"/>
          </p:cNvSpPr>
          <p:nvPr/>
        </p:nvSpPr>
        <p:spPr bwMode="auto">
          <a:xfrm>
            <a:off x="2667000" y="4953000"/>
            <a:ext cx="0" cy="762000"/>
          </a:xfrm>
          <a:prstGeom prst="line">
            <a:avLst/>
          </a:prstGeom>
          <a:noFill/>
          <a:ln w="19050">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pic>
        <p:nvPicPr>
          <p:cNvPr id="420880" name="Picture 1040" descr="penguin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2888" y="5557838"/>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420881" name="AutoShape 1041"/>
          <p:cNvSpPr>
            <a:spLocks noChangeArrowheads="1"/>
          </p:cNvSpPr>
          <p:nvPr/>
        </p:nvSpPr>
        <p:spPr bwMode="auto">
          <a:xfrm>
            <a:off x="6243638" y="3419475"/>
            <a:ext cx="2536825" cy="1308100"/>
          </a:xfrm>
          <a:prstGeom prst="wedgeEllipseCallout">
            <a:avLst>
              <a:gd name="adj1" fmla="val 24218"/>
              <a:gd name="adj2" fmla="val 121843"/>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gn="ctr" eaLnBrk="0" fontAlgn="base" hangingPunct="0">
              <a:lnSpc>
                <a:spcPct val="90000"/>
              </a:lnSpc>
              <a:spcBef>
                <a:spcPct val="0"/>
              </a:spcBef>
              <a:spcAft>
                <a:spcPct val="0"/>
              </a:spcAft>
            </a:pPr>
            <a:r>
              <a:rPr lang="en-US" altLang="en-US" b="1">
                <a:solidFill>
                  <a:srgbClr val="0F116A"/>
                </a:solidFill>
                <a:latin typeface="Comic Sans MS" charset="0"/>
              </a:rPr>
              <a:t>Call in the </a:t>
            </a:r>
            <a:br>
              <a:rPr lang="en-US" altLang="en-US" b="1">
                <a:solidFill>
                  <a:srgbClr val="0F116A"/>
                </a:solidFill>
                <a:latin typeface="Comic Sans MS" charset="0"/>
              </a:rPr>
            </a:br>
            <a:r>
              <a:rPr lang="en-US" altLang="en-US" b="1">
                <a:solidFill>
                  <a:srgbClr val="0F116A"/>
                </a:solidFill>
                <a:latin typeface="Comic Sans MS" charset="0"/>
              </a:rPr>
              <a:t>ENZYMES</a:t>
            </a:r>
            <a:r>
              <a:rPr lang="en-US" altLang="en-US" b="1" i="1">
                <a:solidFill>
                  <a:srgbClr val="0F116A"/>
                </a:solidFill>
                <a:latin typeface="Comic Sans MS" charset="0"/>
              </a:rPr>
              <a:t>!</a:t>
            </a:r>
            <a:endParaRPr lang="en-US" altLang="en-US" b="1">
              <a:solidFill>
                <a:srgbClr val="0F116A"/>
              </a:solidFill>
              <a:latin typeface="Comic Sans MS" charset="0"/>
            </a:endParaRPr>
          </a:p>
        </p:txBody>
      </p:sp>
    </p:spTree>
    <p:extLst>
      <p:ext uri="{BB962C8B-B14F-4D97-AF65-F5344CB8AC3E}">
        <p14:creationId xmlns:p14="http://schemas.microsoft.com/office/powerpoint/2010/main" val="1739228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r>
              <a:rPr lang="en-US" altLang="en-US" smtClean="0"/>
              <a:t>Energy needs of life</a:t>
            </a:r>
          </a:p>
        </p:txBody>
      </p:sp>
      <p:sp>
        <p:nvSpPr>
          <p:cNvPr id="22532" name="Rectangle 3" descr="Rectangle: Click to edit Master text styles&#10;Second level&#10;Third level&#10;Fourth level&#10;Fifth level"/>
          <p:cNvSpPr>
            <a:spLocks noGrp="1" noChangeArrowheads="1"/>
          </p:cNvSpPr>
          <p:nvPr>
            <p:ph idx="1"/>
          </p:nvPr>
        </p:nvSpPr>
        <p:spPr>
          <a:xfrm>
            <a:off x="838200" y="1371600"/>
            <a:ext cx="7162800" cy="3429000"/>
          </a:xfrm>
        </p:spPr>
        <p:txBody>
          <a:bodyPr/>
          <a:lstStyle/>
          <a:p>
            <a:pPr eaLnBrk="1" hangingPunct="1"/>
            <a:r>
              <a:rPr lang="en-US" altLang="en-US" smtClean="0"/>
              <a:t>Organisms are </a:t>
            </a:r>
            <a:r>
              <a:rPr lang="en-US" altLang="en-US" u="sng" smtClean="0">
                <a:solidFill>
                  <a:schemeClr val="tx2"/>
                </a:solidFill>
              </a:rPr>
              <a:t>endergonic</a:t>
            </a:r>
            <a:r>
              <a:rPr lang="en-US" altLang="en-US" smtClean="0"/>
              <a:t> systems</a:t>
            </a:r>
          </a:p>
          <a:p>
            <a:pPr lvl="1" eaLnBrk="1" hangingPunct="1"/>
            <a:r>
              <a:rPr lang="en-US" altLang="en-US" sz="2600" smtClean="0"/>
              <a:t>What do we need energy for?</a:t>
            </a:r>
            <a:endParaRPr lang="en-US" altLang="en-US" smtClean="0"/>
          </a:p>
          <a:p>
            <a:pPr lvl="2" eaLnBrk="1" hangingPunct="1"/>
            <a:r>
              <a:rPr lang="en-US" altLang="en-US" smtClean="0"/>
              <a:t> </a:t>
            </a:r>
          </a:p>
          <a:p>
            <a:pPr lvl="2" eaLnBrk="1" hangingPunct="1"/>
            <a:r>
              <a:rPr lang="en-US" altLang="en-US" smtClean="0"/>
              <a:t> </a:t>
            </a:r>
          </a:p>
          <a:p>
            <a:pPr lvl="2" eaLnBrk="1" hangingPunct="1"/>
            <a:r>
              <a:rPr lang="en-US" altLang="en-US" smtClean="0"/>
              <a:t> </a:t>
            </a:r>
          </a:p>
          <a:p>
            <a:pPr lvl="2" eaLnBrk="1" hangingPunct="1"/>
            <a:r>
              <a:rPr lang="en-US" altLang="en-US" smtClean="0"/>
              <a:t> </a:t>
            </a:r>
          </a:p>
          <a:p>
            <a:pPr lvl="2" eaLnBrk="1" hangingPunct="1"/>
            <a:r>
              <a:rPr lang="en-US" altLang="en-US" smtClean="0"/>
              <a:t> </a:t>
            </a:r>
          </a:p>
        </p:txBody>
      </p:sp>
      <p:sp>
        <p:nvSpPr>
          <p:cNvPr id="22530" name="Date Placeholder 4"/>
          <p:cNvSpPr>
            <a:spLocks noGrp="1"/>
          </p:cNvSpPr>
          <p:nvPr>
            <p:ph type="dt" sz="quarter" idx="4294967295"/>
          </p:nvPr>
        </p:nvSpPr>
        <p:spPr>
          <a:xfrm>
            <a:off x="7620000" y="6264275"/>
            <a:ext cx="1524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a:spcBef>
                <a:spcPct val="20000"/>
              </a:spcBef>
              <a:buClr>
                <a:srgbClr val="0F116A"/>
              </a:buClr>
              <a:buSzPct val="120000"/>
              <a:buFont typeface="Wingdings" charset="2"/>
              <a:buChar char="§"/>
              <a:defRPr sz="3000" b="1">
                <a:solidFill>
                  <a:srgbClr val="0F116A"/>
                </a:solidFill>
                <a:latin typeface="Arial" charset="0"/>
              </a:defRPr>
            </a:lvl1pPr>
            <a:lvl2pPr marL="742950" indent="-285750" algn="l">
              <a:spcBef>
                <a:spcPct val="20000"/>
              </a:spcBef>
              <a:buClr>
                <a:schemeClr val="tx1"/>
              </a:buClr>
              <a:buSzPct val="60000"/>
              <a:buFont typeface="Wingdings" charset="2"/>
              <a:buChar char="u"/>
              <a:defRPr sz="2800" b="1">
                <a:solidFill>
                  <a:schemeClr val="tx1"/>
                </a:solidFill>
                <a:latin typeface="Arial" charset="0"/>
              </a:defRPr>
            </a:lvl2pPr>
            <a:lvl3pPr marL="1143000" indent="-228600" algn="l">
              <a:spcBef>
                <a:spcPct val="20000"/>
              </a:spcBef>
              <a:buClr>
                <a:schemeClr val="hlink"/>
              </a:buClr>
              <a:buSzPct val="95000"/>
              <a:buFont typeface="Wingdings" charset="2"/>
              <a:buChar char="§"/>
              <a:defRPr sz="2400" b="1">
                <a:solidFill>
                  <a:srgbClr val="0F116A"/>
                </a:solidFill>
                <a:latin typeface="Arial" charset="0"/>
              </a:defRPr>
            </a:lvl3pPr>
            <a:lvl4pPr marL="1600200" indent="-228600" algn="l">
              <a:spcBef>
                <a:spcPct val="20000"/>
              </a:spcBef>
              <a:buClr>
                <a:schemeClr val="tx1"/>
              </a:buClr>
              <a:buSzPct val="110000"/>
              <a:buFont typeface="Wingdings" charset="2"/>
              <a:buChar char="w"/>
              <a:defRPr sz="2000" b="1">
                <a:solidFill>
                  <a:schemeClr val="tx1"/>
                </a:solidFill>
                <a:latin typeface="Arial" charset="0"/>
              </a:defRPr>
            </a:lvl4pPr>
            <a:lvl5pPr marL="2057400" indent="-228600" algn="l">
              <a:spcBef>
                <a:spcPct val="20000"/>
              </a:spcBef>
              <a:buClr>
                <a:schemeClr val="hlink"/>
              </a:buClr>
              <a:buSzPct val="60000"/>
              <a:buFont typeface="Wingdings" charset="2"/>
              <a:buChar char="n"/>
              <a:defRPr sz="2000" b="1">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9pPr>
          </a:lstStyle>
          <a:p>
            <a:pPr algn="r">
              <a:spcBef>
                <a:spcPct val="0"/>
              </a:spcBef>
              <a:buClrTx/>
              <a:buSzTx/>
              <a:buFontTx/>
              <a:buNone/>
            </a:pPr>
            <a:r>
              <a:rPr lang="en-US" altLang="en-US" sz="1400" smtClean="0">
                <a:solidFill>
                  <a:srgbClr val="40458C"/>
                </a:solidFill>
              </a:rPr>
              <a:t>2005-2006</a:t>
            </a:r>
            <a:endParaRPr lang="en-US" altLang="en-US" sz="1400" b="0" smtClean="0">
              <a:solidFill>
                <a:srgbClr val="40458C"/>
              </a:solidFill>
            </a:endParaRPr>
          </a:p>
        </p:txBody>
      </p:sp>
      <p:pic>
        <p:nvPicPr>
          <p:cNvPr id="22533" name="Picture 4"/>
          <p:cNvPicPr>
            <a:picLocks noChangeAspect="1" noChangeArrowheads="1"/>
          </p:cNvPicPr>
          <p:nvPr/>
        </p:nvPicPr>
        <p:blipFill>
          <a:blip r:embed="rId3">
            <a:extLst>
              <a:ext uri="{28A0092B-C50C-407E-A947-70E740481C1C}">
                <a14:useLocalDpi xmlns:a14="http://schemas.microsoft.com/office/drawing/2010/main" val="0"/>
              </a:ext>
            </a:extLst>
          </a:blip>
          <a:srcRect b="14328"/>
          <a:stretch>
            <a:fillRect/>
          </a:stretch>
        </p:blipFill>
        <p:spPr bwMode="auto">
          <a:xfrm>
            <a:off x="6584950" y="3962400"/>
            <a:ext cx="217805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5"/>
          <p:cNvPicPr>
            <a:picLocks noChangeAspect="1" noChangeArrowheads="1"/>
          </p:cNvPicPr>
          <p:nvPr/>
        </p:nvPicPr>
        <p:blipFill>
          <a:blip r:embed="rId4">
            <a:extLst>
              <a:ext uri="{28A0092B-C50C-407E-A947-70E740481C1C}">
                <a14:useLocalDpi xmlns:a14="http://schemas.microsoft.com/office/drawing/2010/main" val="0"/>
              </a:ext>
            </a:extLst>
          </a:blip>
          <a:srcRect l="50211"/>
          <a:stretch>
            <a:fillRect/>
          </a:stretch>
        </p:blipFill>
        <p:spPr bwMode="auto">
          <a:xfrm>
            <a:off x="3408363" y="4740275"/>
            <a:ext cx="3087687"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6"/>
          <p:cNvPicPr>
            <a:picLocks noChangeAspect="1" noChangeArrowheads="1"/>
          </p:cNvPicPr>
          <p:nvPr/>
        </p:nvPicPr>
        <p:blipFill>
          <a:blip r:embed="rId5">
            <a:extLst>
              <a:ext uri="{28A0092B-C50C-407E-A947-70E740481C1C}">
                <a14:useLocalDpi xmlns:a14="http://schemas.microsoft.com/office/drawing/2010/main" val="0"/>
              </a:ext>
            </a:extLst>
          </a:blip>
          <a:srcRect l="42000" t="25455" r="12000" b="9091"/>
          <a:stretch>
            <a:fillRect/>
          </a:stretch>
        </p:blipFill>
        <p:spPr bwMode="auto">
          <a:xfrm>
            <a:off x="6588125" y="1863725"/>
            <a:ext cx="2174875"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Rectangle 7" descr="Rectangle: Click to edit Master text styles&#10;Second level&#10;Third level&#10;Fourth level&#10;Fifth level"/>
          <p:cNvSpPr>
            <a:spLocks noChangeArrowheads="1"/>
          </p:cNvSpPr>
          <p:nvPr/>
        </p:nvSpPr>
        <p:spPr bwMode="auto">
          <a:xfrm>
            <a:off x="838200" y="1371600"/>
            <a:ext cx="58674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a:spcBef>
                <a:spcPct val="20000"/>
              </a:spcBef>
              <a:buClr>
                <a:srgbClr val="0F116A"/>
              </a:buClr>
              <a:buSzPct val="120000"/>
              <a:buFont typeface="Wingdings" charset="2"/>
              <a:buChar char="§"/>
              <a:defRPr sz="3000" b="1">
                <a:solidFill>
                  <a:srgbClr val="0F116A"/>
                </a:solidFill>
                <a:latin typeface="Arial" charset="0"/>
              </a:defRPr>
            </a:lvl1pPr>
            <a:lvl2pPr marL="742950" indent="-285750" algn="l">
              <a:spcBef>
                <a:spcPct val="20000"/>
              </a:spcBef>
              <a:buClr>
                <a:schemeClr val="tx1"/>
              </a:buClr>
              <a:buSzPct val="60000"/>
              <a:buFont typeface="Wingdings" charset="2"/>
              <a:buChar char="u"/>
              <a:defRPr sz="2800" b="1">
                <a:solidFill>
                  <a:schemeClr val="tx1"/>
                </a:solidFill>
                <a:latin typeface="Arial" charset="0"/>
              </a:defRPr>
            </a:lvl2pPr>
            <a:lvl3pPr marL="1143000" indent="-228600" algn="l">
              <a:spcBef>
                <a:spcPct val="20000"/>
              </a:spcBef>
              <a:buClr>
                <a:schemeClr val="hlink"/>
              </a:buClr>
              <a:buSzPct val="95000"/>
              <a:buFont typeface="Wingdings" charset="2"/>
              <a:buChar char="§"/>
              <a:defRPr sz="2400" b="1">
                <a:solidFill>
                  <a:srgbClr val="0F116A"/>
                </a:solidFill>
                <a:latin typeface="Arial" charset="0"/>
              </a:defRPr>
            </a:lvl3pPr>
            <a:lvl4pPr marL="1600200" indent="-228600" algn="l">
              <a:spcBef>
                <a:spcPct val="20000"/>
              </a:spcBef>
              <a:buClr>
                <a:schemeClr val="tx1"/>
              </a:buClr>
              <a:buSzPct val="110000"/>
              <a:buFont typeface="Wingdings" charset="2"/>
              <a:buChar char="w"/>
              <a:defRPr sz="2000" b="1">
                <a:solidFill>
                  <a:schemeClr val="tx1"/>
                </a:solidFill>
                <a:latin typeface="Arial" charset="0"/>
              </a:defRPr>
            </a:lvl4pPr>
            <a:lvl5pPr marL="2057400" indent="-228600" algn="l">
              <a:spcBef>
                <a:spcPct val="20000"/>
              </a:spcBef>
              <a:buClr>
                <a:schemeClr val="hlink"/>
              </a:buClr>
              <a:buSzPct val="60000"/>
              <a:buFont typeface="Wingdings" charset="2"/>
              <a:buChar char="n"/>
              <a:defRPr sz="2000" b="1">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9pPr>
          </a:lstStyle>
          <a:p>
            <a:pPr lvl="1" fontAlgn="base">
              <a:spcAft>
                <a:spcPct val="0"/>
              </a:spcAft>
              <a:buClr>
                <a:srgbClr val="40458C"/>
              </a:buClr>
            </a:pPr>
            <a:endParaRPr lang="en-US" altLang="en-US" sz="3000">
              <a:solidFill>
                <a:srgbClr val="40458C"/>
              </a:solidFill>
            </a:endParaRPr>
          </a:p>
          <a:p>
            <a:pPr lvl="1" fontAlgn="base">
              <a:spcAft>
                <a:spcPct val="0"/>
              </a:spcAft>
              <a:buClr>
                <a:srgbClr val="40458C"/>
              </a:buClr>
              <a:buFont typeface="Wingdings" charset="2"/>
              <a:buNone/>
            </a:pPr>
            <a:endParaRPr lang="en-US" altLang="en-US" sz="2600">
              <a:solidFill>
                <a:srgbClr val="40458C"/>
              </a:solidFill>
            </a:endParaRPr>
          </a:p>
          <a:p>
            <a:pPr lvl="2" fontAlgn="base">
              <a:spcAft>
                <a:spcPct val="0"/>
              </a:spcAft>
              <a:buClr>
                <a:srgbClr val="6F89F7"/>
              </a:buClr>
            </a:pPr>
            <a:r>
              <a:rPr lang="en-US" altLang="en-US"/>
              <a:t>synthesis (biomolecules)</a:t>
            </a:r>
          </a:p>
          <a:p>
            <a:pPr lvl="2" fontAlgn="base">
              <a:spcAft>
                <a:spcPct val="0"/>
              </a:spcAft>
              <a:buClr>
                <a:srgbClr val="6F89F7"/>
              </a:buClr>
            </a:pPr>
            <a:r>
              <a:rPr lang="en-US" altLang="en-US"/>
              <a:t>reproduction</a:t>
            </a:r>
          </a:p>
          <a:p>
            <a:pPr lvl="2" fontAlgn="base">
              <a:spcAft>
                <a:spcPct val="0"/>
              </a:spcAft>
              <a:buClr>
                <a:srgbClr val="6F89F7"/>
              </a:buClr>
            </a:pPr>
            <a:r>
              <a:rPr lang="en-US" altLang="en-US"/>
              <a:t>active transport</a:t>
            </a:r>
          </a:p>
          <a:p>
            <a:pPr lvl="2" fontAlgn="base">
              <a:spcAft>
                <a:spcPct val="0"/>
              </a:spcAft>
              <a:buClr>
                <a:srgbClr val="6F89F7"/>
              </a:buClr>
            </a:pPr>
            <a:r>
              <a:rPr lang="en-US" altLang="en-US"/>
              <a:t>movement</a:t>
            </a:r>
          </a:p>
          <a:p>
            <a:pPr lvl="2" fontAlgn="base">
              <a:spcAft>
                <a:spcPct val="0"/>
              </a:spcAft>
              <a:buClr>
                <a:srgbClr val="6F89F7"/>
              </a:buClr>
            </a:pPr>
            <a:r>
              <a:rPr lang="en-US" altLang="en-US"/>
              <a:t>temperature regulation</a:t>
            </a:r>
          </a:p>
        </p:txBody>
      </p:sp>
      <p:pic>
        <p:nvPicPr>
          <p:cNvPr id="22537"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 y="4738688"/>
            <a:ext cx="304800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11678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762000"/>
          </a:xfrm>
        </p:spPr>
        <p:txBody>
          <a:bodyPr/>
          <a:lstStyle/>
          <a:p>
            <a:r>
              <a:rPr lang="en-US" dirty="0" smtClean="0"/>
              <a:t>Insufficient Free Energy Production</a:t>
            </a:r>
            <a:endParaRPr lang="en-US" dirty="0"/>
          </a:p>
        </p:txBody>
      </p:sp>
      <p:sp>
        <p:nvSpPr>
          <p:cNvPr id="3" name="Content Placeholder 2"/>
          <p:cNvSpPr>
            <a:spLocks noGrp="1"/>
          </p:cNvSpPr>
          <p:nvPr>
            <p:ph idx="1"/>
          </p:nvPr>
        </p:nvSpPr>
        <p:spPr/>
        <p:txBody>
          <a:bodyPr/>
          <a:lstStyle/>
          <a:p>
            <a:r>
              <a:rPr lang="en-US" dirty="0" smtClean="0"/>
              <a:t>Individual = disease or death</a:t>
            </a:r>
          </a:p>
          <a:p>
            <a:r>
              <a:rPr lang="en-US" dirty="0" smtClean="0"/>
              <a:t>Population = decline of a population</a:t>
            </a:r>
          </a:p>
          <a:p>
            <a:r>
              <a:rPr lang="en-US" dirty="0" smtClean="0"/>
              <a:t>Ecosystem = decrease in complexity</a:t>
            </a:r>
          </a:p>
          <a:p>
            <a:pPr lvl="1"/>
            <a:r>
              <a:rPr lang="en-US" dirty="0" smtClean="0"/>
              <a:t>Less productivity</a:t>
            </a:r>
          </a:p>
          <a:p>
            <a:pPr lvl="1"/>
            <a:r>
              <a:rPr lang="en-US" dirty="0" smtClean="0"/>
              <a:t>Less energy moving </a:t>
            </a:r>
          </a:p>
          <a:p>
            <a:pPr marL="514350" lvl="1" indent="0">
              <a:buNone/>
            </a:pPr>
            <a:r>
              <a:rPr lang="en-US" dirty="0"/>
              <a:t>t</a:t>
            </a:r>
            <a:r>
              <a:rPr lang="en-US" dirty="0" smtClean="0"/>
              <a:t>hrough system</a:t>
            </a:r>
            <a:endParaRPr lang="en-US" dirty="0"/>
          </a:p>
        </p:txBody>
      </p:sp>
      <p:pic>
        <p:nvPicPr>
          <p:cNvPr id="4" name="Shape 166"/>
          <p:cNvPicPr preferRelativeResize="0"/>
          <p:nvPr/>
        </p:nvPicPr>
        <p:blipFill rotWithShape="1">
          <a:blip r:embed="rId2">
            <a:alphaModFix/>
          </a:blip>
          <a:srcRect/>
          <a:stretch/>
        </p:blipFill>
        <p:spPr>
          <a:xfrm>
            <a:off x="5105400" y="3124200"/>
            <a:ext cx="3810000" cy="3505200"/>
          </a:xfrm>
          <a:prstGeom prst="rect">
            <a:avLst/>
          </a:prstGeom>
          <a:noFill/>
          <a:ln>
            <a:noFill/>
          </a:ln>
        </p:spPr>
      </p:pic>
    </p:spTree>
    <p:extLst>
      <p:ext uri="{BB962C8B-B14F-4D97-AF65-F5344CB8AC3E}">
        <p14:creationId xmlns:p14="http://schemas.microsoft.com/office/powerpoint/2010/main" val="3885520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Open Sans"/>
              <a:buNone/>
            </a:pPr>
            <a:r>
              <a:rPr lang="en-US" sz="3200" b="1" i="0" u="none" strike="noStrike" cap="small" baseline="0">
                <a:solidFill>
                  <a:schemeClr val="dk1"/>
                </a:solidFill>
                <a:latin typeface="Open Sans"/>
                <a:ea typeface="Open Sans"/>
                <a:cs typeface="Open Sans"/>
                <a:sym typeface="Open Sans"/>
              </a:rPr>
              <a:t>2.  Math Skills: Gibbs Free Energy</a:t>
            </a:r>
          </a:p>
        </p:txBody>
      </p:sp>
      <p:sp>
        <p:nvSpPr>
          <p:cNvPr id="76" name="Shape 76"/>
          <p:cNvSpPr txBox="1">
            <a:spLocks noGrp="1"/>
          </p:cNvSpPr>
          <p:nvPr>
            <p:ph type="body" idx="1"/>
          </p:nvPr>
        </p:nvSpPr>
        <p:spPr>
          <a:prstGeom prst="rect">
            <a:avLst/>
          </a:prstGeom>
          <a:noFill/>
          <a:ln>
            <a:noFill/>
          </a:ln>
        </p:spPr>
        <p:txBody>
          <a:bodyPr lIns="91425" tIns="45700" rIns="91425" bIns="45700" anchor="b" anchorCtr="0">
            <a:noAutofit/>
          </a:bodyPr>
          <a:lstStyle/>
          <a:p>
            <a:pPr marL="0" marR="0" lvl="0" indent="0" algn="l" rtl="0">
              <a:spcBef>
                <a:spcPts val="0"/>
              </a:spcBef>
              <a:buClr>
                <a:srgbClr val="909090"/>
              </a:buClr>
              <a:buSzPct val="25000"/>
              <a:buFont typeface="Open Sans"/>
              <a:buNone/>
            </a:pPr>
            <a:r>
              <a:rPr lang="en-US" sz="2000" b="1" i="0" u="none" strike="noStrike" cap="none" baseline="0">
                <a:solidFill>
                  <a:srgbClr val="909090"/>
                </a:solidFill>
                <a:latin typeface="Open Sans"/>
                <a:ea typeface="Open Sans"/>
                <a:cs typeface="Open Sans"/>
                <a:sym typeface="Open Sans"/>
              </a:rPr>
              <a:t>3.1: All living systems require constant input of free energy.</a:t>
            </a:r>
          </a:p>
          <a:p>
            <a:pPr marL="0" marR="0" lvl="0" indent="0" algn="l" rtl="0">
              <a:spcBef>
                <a:spcPts val="400"/>
              </a:spcBef>
              <a:buClr>
                <a:srgbClr val="909090"/>
              </a:buClr>
              <a:buSzPct val="25000"/>
              <a:buFont typeface="Open Sans"/>
              <a:buNone/>
            </a:pPr>
            <a:r>
              <a:rPr lang="en-US" sz="2000" b="1" i="0" u="none" strike="noStrike" cap="none" baseline="0">
                <a:solidFill>
                  <a:srgbClr val="909090"/>
                </a:solidFill>
                <a:latin typeface="Open Sans"/>
                <a:ea typeface="Open Sans"/>
                <a:cs typeface="Open Sans"/>
                <a:sym typeface="Open Sans"/>
              </a:rPr>
              <a:t>  </a:t>
            </a:r>
          </a:p>
        </p:txBody>
      </p:sp>
    </p:spTree>
    <p:extLst>
      <p:ext uri="{BB962C8B-B14F-4D97-AF65-F5344CB8AC3E}">
        <p14:creationId xmlns:p14="http://schemas.microsoft.com/office/powerpoint/2010/main" val="621528782"/>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Shape 81"/>
          <p:cNvPicPr preferRelativeResize="0"/>
          <p:nvPr/>
        </p:nvPicPr>
        <p:blipFill rotWithShape="1">
          <a:blip r:embed="rId3">
            <a:alphaModFix/>
          </a:blip>
          <a:srcRect/>
          <a:stretch/>
        </p:blipFill>
        <p:spPr>
          <a:xfrm>
            <a:off x="1578340" y="2139924"/>
            <a:ext cx="5312399" cy="1029599"/>
          </a:xfrm>
          <a:prstGeom prst="rect">
            <a:avLst/>
          </a:prstGeom>
          <a:noFill/>
          <a:ln>
            <a:noFill/>
          </a:ln>
        </p:spPr>
      </p:pic>
      <p:sp>
        <p:nvSpPr>
          <p:cNvPr id="82" name="Shape 82"/>
          <p:cNvSpPr txBox="1">
            <a:spLocks noGrp="1"/>
          </p:cNvSpPr>
          <p:nvPr>
            <p:ph type="body" idx="1"/>
          </p:nvPr>
        </p:nvSpPr>
        <p:spPr>
          <a:xfrm>
            <a:off x="457200" y="838200"/>
            <a:ext cx="8596200" cy="571499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Open Sans"/>
              <a:buNone/>
            </a:pPr>
            <a:r>
              <a:rPr lang="en-US" sz="2600" b="0" i="0" u="none" strike="noStrike" cap="none" baseline="0" dirty="0">
                <a:solidFill>
                  <a:schemeClr val="dk1"/>
                </a:solidFill>
                <a:latin typeface="Open Sans"/>
                <a:ea typeface="Open Sans"/>
                <a:cs typeface="Open Sans"/>
                <a:sym typeface="Open Sans"/>
              </a:rPr>
              <a:t>Be able to use and interpret the Gibbs Free Energy Equation to determine if a particular process will occur spontaneously or non-spontaneously.</a:t>
            </a:r>
          </a:p>
          <a:p>
            <a:pPr marL="0" marR="0" lvl="0" indent="0" algn="l" rtl="0">
              <a:lnSpc>
                <a:spcPct val="90000"/>
              </a:lnSpc>
              <a:spcBef>
                <a:spcPts val="592"/>
              </a:spcBef>
              <a:buClr>
                <a:schemeClr val="dk1"/>
              </a:buClr>
              <a:buFont typeface="Open Sans"/>
              <a:buNone/>
            </a:pPr>
            <a:endParaRPr sz="2600" b="0" i="0" u="none" strike="noStrike" cap="none" baseline="0" dirty="0">
              <a:solidFill>
                <a:schemeClr val="dk1"/>
              </a:solidFill>
              <a:latin typeface="Open Sans"/>
              <a:ea typeface="Open Sans"/>
              <a:cs typeface="Open Sans"/>
              <a:sym typeface="Open Sans"/>
            </a:endParaRPr>
          </a:p>
          <a:p>
            <a:pPr marL="0" marR="0" lvl="0" indent="0" algn="l" rtl="0">
              <a:lnSpc>
                <a:spcPct val="90000"/>
              </a:lnSpc>
              <a:spcBef>
                <a:spcPts val="592"/>
              </a:spcBef>
              <a:buClr>
                <a:schemeClr val="dk1"/>
              </a:buClr>
              <a:buFont typeface="Open Sans"/>
              <a:buNone/>
            </a:pPr>
            <a:endParaRPr sz="2600" b="0" i="0" u="none" strike="noStrike" cap="none" baseline="0" dirty="0">
              <a:solidFill>
                <a:schemeClr val="dk1"/>
              </a:solidFill>
              <a:latin typeface="Open Sans"/>
              <a:ea typeface="Open Sans"/>
              <a:cs typeface="Open Sans"/>
              <a:sym typeface="Open Sans"/>
            </a:endParaRPr>
          </a:p>
          <a:p>
            <a:pPr marL="400050" marR="0" lvl="1" indent="-6350" algn="l" rtl="0">
              <a:lnSpc>
                <a:spcPct val="90000"/>
              </a:lnSpc>
              <a:spcBef>
                <a:spcPts val="520"/>
              </a:spcBef>
              <a:buClr>
                <a:schemeClr val="dk1"/>
              </a:buClr>
              <a:buSzPct val="25000"/>
              <a:buFont typeface="Open Sans"/>
              <a:buNone/>
            </a:pPr>
            <a:endParaRPr lang="en-US" sz="2600" b="0" i="0" u="none" strike="noStrike" cap="none" baseline="0" dirty="0" smtClean="0">
              <a:solidFill>
                <a:schemeClr val="dk1"/>
              </a:solidFill>
              <a:latin typeface="Open Sans"/>
              <a:ea typeface="Open Sans"/>
              <a:cs typeface="Open Sans"/>
              <a:sym typeface="Open Sans"/>
            </a:endParaRPr>
          </a:p>
          <a:p>
            <a:pPr marL="400050" marR="0" lvl="1" indent="-6350" algn="l" rtl="0">
              <a:lnSpc>
                <a:spcPct val="90000"/>
              </a:lnSpc>
              <a:spcBef>
                <a:spcPts val="520"/>
              </a:spcBef>
              <a:buClr>
                <a:schemeClr val="dk1"/>
              </a:buClr>
              <a:buSzPct val="25000"/>
              <a:buFont typeface="Open Sans"/>
              <a:buNone/>
            </a:pPr>
            <a:r>
              <a:rPr lang="en-US" sz="2600" b="0" i="0" u="none" strike="noStrike" cap="none" baseline="0" dirty="0" smtClean="0">
                <a:solidFill>
                  <a:schemeClr val="dk1"/>
                </a:solidFill>
                <a:latin typeface="Open Sans"/>
                <a:ea typeface="Open Sans"/>
                <a:cs typeface="Open Sans"/>
                <a:sym typeface="Open Sans"/>
              </a:rPr>
              <a:t>ΔG</a:t>
            </a:r>
            <a:r>
              <a:rPr lang="en-US" sz="2600" b="0" i="0" u="none" strike="noStrike" cap="none" baseline="0" dirty="0">
                <a:solidFill>
                  <a:schemeClr val="dk1"/>
                </a:solidFill>
                <a:latin typeface="Open Sans"/>
                <a:ea typeface="Open Sans"/>
                <a:cs typeface="Open Sans"/>
                <a:sym typeface="Open Sans"/>
              </a:rPr>
              <a:t>=  change in free </a:t>
            </a:r>
            <a:r>
              <a:rPr lang="en-US" sz="2600" b="0" i="0" u="none" strike="noStrike" cap="none" baseline="0" dirty="0" smtClean="0">
                <a:solidFill>
                  <a:schemeClr val="dk1"/>
                </a:solidFill>
                <a:latin typeface="Open Sans"/>
                <a:ea typeface="Open Sans"/>
                <a:cs typeface="Open Sans"/>
                <a:sym typeface="Open Sans"/>
              </a:rPr>
              <a:t>energy 		</a:t>
            </a:r>
            <a:r>
              <a:rPr lang="en-US" sz="2600" b="0" i="0" u="none" strike="noStrike" cap="none" baseline="0" dirty="0">
                <a:solidFill>
                  <a:schemeClr val="dk1"/>
                </a:solidFill>
                <a:latin typeface="Open Sans"/>
                <a:ea typeface="Open Sans"/>
                <a:cs typeface="Open Sans"/>
                <a:sym typeface="Open Sans"/>
              </a:rPr>
              <a:t>				</a:t>
            </a:r>
            <a:r>
              <a:rPr lang="en-US" sz="2600" b="0" i="0" u="none" strike="noStrike" cap="none" baseline="0" dirty="0" smtClean="0">
                <a:solidFill>
                  <a:schemeClr val="dk1"/>
                </a:solidFill>
                <a:latin typeface="Open Sans"/>
                <a:ea typeface="Open Sans"/>
                <a:cs typeface="Open Sans"/>
                <a:sym typeface="Open Sans"/>
              </a:rPr>
              <a:t>(</a:t>
            </a:r>
            <a:r>
              <a:rPr lang="en-US" sz="2600" b="0" i="0" u="none" strike="noStrike" cap="none" baseline="0" dirty="0">
                <a:solidFill>
                  <a:schemeClr val="dk1"/>
                </a:solidFill>
                <a:latin typeface="Open Sans"/>
                <a:ea typeface="Open Sans"/>
                <a:cs typeface="Open Sans"/>
                <a:sym typeface="Open Sans"/>
              </a:rPr>
              <a:t>- = </a:t>
            </a:r>
            <a:r>
              <a:rPr lang="en-US" sz="2600" b="1" i="0" u="none" strike="noStrike" cap="none" baseline="0" dirty="0">
                <a:solidFill>
                  <a:schemeClr val="dk1"/>
                </a:solidFill>
                <a:latin typeface="Open Sans"/>
                <a:ea typeface="Open Sans"/>
                <a:cs typeface="Open Sans"/>
                <a:sym typeface="Open Sans"/>
              </a:rPr>
              <a:t>exergonic</a:t>
            </a:r>
            <a:r>
              <a:rPr lang="en-US" sz="2600" b="0" i="0" u="none" strike="noStrike" cap="none" baseline="0" dirty="0">
                <a:solidFill>
                  <a:schemeClr val="dk1"/>
                </a:solidFill>
                <a:latin typeface="Open Sans"/>
                <a:ea typeface="Open Sans"/>
                <a:cs typeface="Open Sans"/>
                <a:sym typeface="Open Sans"/>
              </a:rPr>
              <a:t>, + = </a:t>
            </a:r>
            <a:r>
              <a:rPr lang="en-US" sz="2600" b="1" i="0" u="none" strike="noStrike" cap="none" baseline="0" dirty="0">
                <a:solidFill>
                  <a:schemeClr val="dk1"/>
                </a:solidFill>
                <a:latin typeface="Open Sans"/>
                <a:ea typeface="Open Sans"/>
                <a:cs typeface="Open Sans"/>
                <a:sym typeface="Open Sans"/>
              </a:rPr>
              <a:t>endergonic</a:t>
            </a:r>
            <a:r>
              <a:rPr lang="en-US" sz="2600" b="0" i="0" u="none" strike="noStrike" cap="none" baseline="0" dirty="0">
                <a:solidFill>
                  <a:schemeClr val="dk1"/>
                </a:solidFill>
                <a:latin typeface="Open Sans"/>
                <a:ea typeface="Open Sans"/>
                <a:cs typeface="Open Sans"/>
                <a:sym typeface="Open Sans"/>
              </a:rPr>
              <a:t>) </a:t>
            </a:r>
          </a:p>
          <a:p>
            <a:pPr marL="400050" marR="0" lvl="1" indent="-6350" algn="l" rtl="0">
              <a:lnSpc>
                <a:spcPct val="90000"/>
              </a:lnSpc>
              <a:spcBef>
                <a:spcPts val="520"/>
              </a:spcBef>
              <a:buClr>
                <a:schemeClr val="dk1"/>
              </a:buClr>
              <a:buSzPct val="25000"/>
              <a:buFont typeface="Open Sans"/>
              <a:buNone/>
            </a:pPr>
            <a:r>
              <a:rPr lang="en-US" sz="2600" b="0" i="0" u="none" strike="noStrike" cap="none" baseline="0" dirty="0">
                <a:solidFill>
                  <a:schemeClr val="dk1"/>
                </a:solidFill>
                <a:latin typeface="Open Sans"/>
                <a:ea typeface="Open Sans"/>
                <a:cs typeface="Open Sans"/>
                <a:sym typeface="Open Sans"/>
              </a:rPr>
              <a:t>ΔH= change in enthalpy for the reaction 				</a:t>
            </a:r>
            <a:r>
              <a:rPr lang="en-US" sz="2600" b="0" i="0" u="none" strike="noStrike" cap="none" baseline="0" dirty="0" smtClean="0">
                <a:solidFill>
                  <a:schemeClr val="dk1"/>
                </a:solidFill>
                <a:latin typeface="Open Sans"/>
                <a:ea typeface="Open Sans"/>
                <a:cs typeface="Open Sans"/>
                <a:sym typeface="Open Sans"/>
              </a:rPr>
              <a:t>(</a:t>
            </a:r>
            <a:r>
              <a:rPr lang="en-US" sz="2600" b="0" i="0" u="none" strike="noStrike" cap="none" baseline="0" dirty="0">
                <a:solidFill>
                  <a:schemeClr val="dk1"/>
                </a:solidFill>
                <a:latin typeface="Open Sans"/>
                <a:ea typeface="Open Sans"/>
                <a:cs typeface="Open Sans"/>
                <a:sym typeface="Open Sans"/>
              </a:rPr>
              <a:t>- = </a:t>
            </a:r>
            <a:r>
              <a:rPr lang="en-US" sz="2600" b="1" i="0" u="none" strike="noStrike" cap="none" baseline="0" dirty="0">
                <a:solidFill>
                  <a:schemeClr val="dk1"/>
                </a:solidFill>
                <a:latin typeface="Open Sans"/>
                <a:ea typeface="Open Sans"/>
                <a:cs typeface="Open Sans"/>
                <a:sym typeface="Open Sans"/>
              </a:rPr>
              <a:t>exothermic</a:t>
            </a:r>
            <a:r>
              <a:rPr lang="en-US" sz="2600" b="0" i="0" u="none" strike="noStrike" cap="none" baseline="0" dirty="0">
                <a:solidFill>
                  <a:schemeClr val="dk1"/>
                </a:solidFill>
                <a:latin typeface="Open Sans"/>
                <a:ea typeface="Open Sans"/>
                <a:cs typeface="Open Sans"/>
                <a:sym typeface="Open Sans"/>
              </a:rPr>
              <a:t>, + = </a:t>
            </a:r>
            <a:r>
              <a:rPr lang="en-US" sz="2600" b="1" i="0" u="none" strike="noStrike" cap="none" baseline="0" dirty="0">
                <a:solidFill>
                  <a:schemeClr val="dk1"/>
                </a:solidFill>
                <a:latin typeface="Open Sans"/>
                <a:ea typeface="Open Sans"/>
                <a:cs typeface="Open Sans"/>
                <a:sym typeface="Open Sans"/>
              </a:rPr>
              <a:t>endothermic</a:t>
            </a:r>
            <a:r>
              <a:rPr lang="en-US" sz="2600" b="0" i="0" u="none" strike="noStrike" cap="none" baseline="0" dirty="0">
                <a:solidFill>
                  <a:schemeClr val="dk1"/>
                </a:solidFill>
                <a:latin typeface="Open Sans"/>
                <a:ea typeface="Open Sans"/>
                <a:cs typeface="Open Sans"/>
                <a:sym typeface="Open Sans"/>
              </a:rPr>
              <a:t>)</a:t>
            </a:r>
          </a:p>
          <a:p>
            <a:pPr marL="400050" marR="0" lvl="1" indent="-6350" algn="l" rtl="0">
              <a:lnSpc>
                <a:spcPct val="90000"/>
              </a:lnSpc>
              <a:spcBef>
                <a:spcPts val="520"/>
              </a:spcBef>
              <a:buClr>
                <a:schemeClr val="dk1"/>
              </a:buClr>
              <a:buSzPct val="25000"/>
              <a:buFont typeface="Open Sans"/>
              <a:buNone/>
            </a:pPr>
            <a:r>
              <a:rPr lang="en-US" sz="2600" b="0" i="0" u="none" strike="noStrike" cap="none" baseline="0" dirty="0">
                <a:solidFill>
                  <a:schemeClr val="dk1"/>
                </a:solidFill>
                <a:latin typeface="Open Sans"/>
                <a:ea typeface="Open Sans"/>
                <a:cs typeface="Open Sans"/>
                <a:sym typeface="Open Sans"/>
              </a:rPr>
              <a:t>T = kelvin temperature</a:t>
            </a:r>
          </a:p>
          <a:p>
            <a:pPr marL="400050" marR="0" lvl="1" indent="-6350" algn="l" rtl="0">
              <a:lnSpc>
                <a:spcPct val="90000"/>
              </a:lnSpc>
              <a:spcBef>
                <a:spcPts val="520"/>
              </a:spcBef>
              <a:buClr>
                <a:schemeClr val="dk1"/>
              </a:buClr>
              <a:buSzPct val="25000"/>
              <a:buFont typeface="Open Sans"/>
              <a:buNone/>
            </a:pPr>
            <a:r>
              <a:rPr lang="en-US" sz="2600" b="0" i="0" u="none" strike="noStrike" cap="none" baseline="0" dirty="0">
                <a:solidFill>
                  <a:schemeClr val="dk1"/>
                </a:solidFill>
                <a:latin typeface="Open Sans"/>
                <a:ea typeface="Open Sans"/>
                <a:cs typeface="Open Sans"/>
                <a:sym typeface="Open Sans"/>
              </a:rPr>
              <a:t>ΔS = change in entropy 						</a:t>
            </a:r>
            <a:r>
              <a:rPr lang="en-US" sz="2600" b="0" i="0" u="none" strike="noStrike" cap="none" baseline="0" dirty="0" smtClean="0">
                <a:solidFill>
                  <a:schemeClr val="dk1"/>
                </a:solidFill>
                <a:latin typeface="Open Sans"/>
                <a:ea typeface="Open Sans"/>
                <a:cs typeface="Open Sans"/>
                <a:sym typeface="Open Sans"/>
              </a:rPr>
              <a:t>(</a:t>
            </a:r>
            <a:r>
              <a:rPr lang="en-US" sz="2600" b="1" i="0" u="none" strike="noStrike" cap="none" baseline="0" dirty="0">
                <a:solidFill>
                  <a:schemeClr val="dk1"/>
                </a:solidFill>
                <a:latin typeface="Open Sans"/>
                <a:ea typeface="Open Sans"/>
                <a:cs typeface="Open Sans"/>
                <a:sym typeface="Open Sans"/>
              </a:rPr>
              <a:t>+ = entropy increase, - = entropy decrease</a:t>
            </a:r>
            <a:r>
              <a:rPr lang="en-US" sz="2600" b="0" i="0" u="none" strike="noStrike" cap="none" baseline="0" dirty="0">
                <a:solidFill>
                  <a:schemeClr val="dk1"/>
                </a:solidFill>
                <a:latin typeface="Open Sans"/>
                <a:ea typeface="Open Sans"/>
                <a:cs typeface="Open Sans"/>
                <a:sym typeface="Open Sans"/>
              </a:rPr>
              <a:t>)</a:t>
            </a:r>
          </a:p>
          <a:p>
            <a:pPr marL="0" marR="0" lvl="0" indent="0" algn="l" rtl="0">
              <a:lnSpc>
                <a:spcPct val="90000"/>
              </a:lnSpc>
              <a:spcBef>
                <a:spcPts val="592"/>
              </a:spcBef>
              <a:buClr>
                <a:schemeClr val="dk1"/>
              </a:buClr>
              <a:buFont typeface="Open Sans"/>
              <a:buNone/>
            </a:pPr>
            <a:endParaRPr sz="2600" b="0" i="0" u="none" strike="noStrike" cap="none" baseline="0" dirty="0">
              <a:solidFill>
                <a:schemeClr val="dk1"/>
              </a:solidFill>
              <a:latin typeface="Open Sans"/>
              <a:ea typeface="Open Sans"/>
              <a:cs typeface="Open Sans"/>
              <a:sym typeface="Open Sans"/>
            </a:endParaRPr>
          </a:p>
          <a:p>
            <a:pPr marL="0" marR="0" lvl="0" indent="0" algn="l" rtl="0">
              <a:lnSpc>
                <a:spcPct val="90000"/>
              </a:lnSpc>
              <a:spcBef>
                <a:spcPts val="592"/>
              </a:spcBef>
              <a:buClr>
                <a:schemeClr val="dk1"/>
              </a:buClr>
              <a:buFont typeface="Open Sans"/>
              <a:buNone/>
            </a:pPr>
            <a:endParaRPr sz="2600" b="0" i="0" u="none" strike="noStrike" cap="none" baseline="0" dirty="0">
              <a:solidFill>
                <a:schemeClr val="dk1"/>
              </a:solidFill>
              <a:latin typeface="Open Sans"/>
              <a:ea typeface="Open Sans"/>
              <a:cs typeface="Open Sans"/>
              <a:sym typeface="Open Sans"/>
            </a:endParaRPr>
          </a:p>
          <a:p>
            <a:pPr marL="0" marR="0" lvl="0" indent="0" algn="l" rtl="0">
              <a:lnSpc>
                <a:spcPct val="90000"/>
              </a:lnSpc>
              <a:spcBef>
                <a:spcPts val="592"/>
              </a:spcBef>
              <a:buClr>
                <a:schemeClr val="dk1"/>
              </a:buClr>
              <a:buFont typeface="Open Sans"/>
              <a:buNone/>
            </a:pPr>
            <a:endParaRPr sz="2600" b="0" i="0" u="none" strike="noStrike" cap="none" baseline="0" dirty="0">
              <a:solidFill>
                <a:schemeClr val="dk1"/>
              </a:solidFill>
              <a:latin typeface="Open Sans"/>
              <a:ea typeface="Open Sans"/>
              <a:cs typeface="Open Sans"/>
              <a:sym typeface="Open Sans"/>
            </a:endParaRPr>
          </a:p>
        </p:txBody>
      </p:sp>
      <p:sp>
        <p:nvSpPr>
          <p:cNvPr id="83" name="Shape 83"/>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What You Have To Do</a:t>
            </a:r>
          </a:p>
        </p:txBody>
      </p:sp>
    </p:spTree>
    <p:extLst>
      <p:ext uri="{BB962C8B-B14F-4D97-AF65-F5344CB8AC3E}">
        <p14:creationId xmlns:p14="http://schemas.microsoft.com/office/powerpoint/2010/main" val="3016518081"/>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Spontaneity</a:t>
            </a:r>
          </a:p>
        </p:txBody>
      </p:sp>
      <p:sp>
        <p:nvSpPr>
          <p:cNvPr id="89" name="Shape 89"/>
          <p:cNvSpPr txBox="1">
            <a:spLocks noGrp="1"/>
          </p:cNvSpPr>
          <p:nvPr>
            <p:ph type="body" idx="1"/>
          </p:nvPr>
        </p:nvSpPr>
        <p:spPr>
          <a:xfrm>
            <a:off x="457200" y="3847326"/>
            <a:ext cx="8229600" cy="3010673"/>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Open Sans"/>
              <a:buNone/>
            </a:pPr>
            <a:r>
              <a:rPr lang="en-US" sz="3200" b="1" i="0" u="none" strike="noStrike" cap="none" baseline="0">
                <a:solidFill>
                  <a:schemeClr val="dk1"/>
                </a:solidFill>
                <a:latin typeface="Open Sans"/>
                <a:ea typeface="Open Sans"/>
                <a:cs typeface="Open Sans"/>
                <a:sym typeface="Open Sans"/>
              </a:rPr>
              <a:t>Spontaneous</a:t>
            </a:r>
            <a:r>
              <a:rPr lang="en-US" sz="3200" b="0" i="0" u="none" strike="noStrike" cap="none" baseline="0">
                <a:solidFill>
                  <a:schemeClr val="dk1"/>
                </a:solidFill>
                <a:latin typeface="Open Sans"/>
                <a:ea typeface="Open Sans"/>
                <a:cs typeface="Open Sans"/>
                <a:sym typeface="Open Sans"/>
              </a:rPr>
              <a:t> reactions continue once they are initiated.  </a:t>
            </a:r>
            <a:r>
              <a:rPr lang="en-US" sz="3200" b="1" i="0" u="none" strike="noStrike" cap="none" baseline="0">
                <a:solidFill>
                  <a:schemeClr val="dk1"/>
                </a:solidFill>
                <a:latin typeface="Open Sans"/>
                <a:ea typeface="Open Sans"/>
                <a:cs typeface="Open Sans"/>
                <a:sym typeface="Open Sans"/>
              </a:rPr>
              <a:t>Non-spontaneous </a:t>
            </a:r>
            <a:r>
              <a:rPr lang="en-US" sz="3200" b="0" i="0" u="none" strike="noStrike" cap="none" baseline="0">
                <a:solidFill>
                  <a:schemeClr val="dk1"/>
                </a:solidFill>
                <a:latin typeface="Open Sans"/>
                <a:ea typeface="Open Sans"/>
                <a:cs typeface="Open Sans"/>
                <a:sym typeface="Open Sans"/>
              </a:rPr>
              <a:t>reactions require continual input of energy to continue.  </a:t>
            </a:r>
          </a:p>
        </p:txBody>
      </p:sp>
      <p:pic>
        <p:nvPicPr>
          <p:cNvPr id="90" name="Shape 90"/>
          <p:cNvPicPr preferRelativeResize="0"/>
          <p:nvPr/>
        </p:nvPicPr>
        <p:blipFill rotWithShape="1">
          <a:blip r:embed="rId3">
            <a:alphaModFix/>
          </a:blip>
          <a:srcRect/>
          <a:stretch/>
        </p:blipFill>
        <p:spPr>
          <a:xfrm>
            <a:off x="356900" y="1020917"/>
            <a:ext cx="4595787" cy="2826409"/>
          </a:xfrm>
          <a:prstGeom prst="rect">
            <a:avLst/>
          </a:prstGeom>
          <a:noFill/>
          <a:ln>
            <a:noFill/>
          </a:ln>
        </p:spPr>
      </p:pic>
      <p:pic>
        <p:nvPicPr>
          <p:cNvPr id="91" name="Shape 91"/>
          <p:cNvPicPr preferRelativeResize="0"/>
          <p:nvPr/>
        </p:nvPicPr>
        <p:blipFill rotWithShape="1">
          <a:blip r:embed="rId4">
            <a:alphaModFix/>
          </a:blip>
          <a:srcRect/>
          <a:stretch/>
        </p:blipFill>
        <p:spPr>
          <a:xfrm>
            <a:off x="4535871" y="1020917"/>
            <a:ext cx="4569718" cy="2826409"/>
          </a:xfrm>
          <a:prstGeom prst="rect">
            <a:avLst/>
          </a:prstGeom>
          <a:noFill/>
          <a:ln>
            <a:noFill/>
          </a:ln>
        </p:spPr>
      </p:pic>
    </p:spTree>
    <p:extLst>
      <p:ext uri="{BB962C8B-B14F-4D97-AF65-F5344CB8AC3E}">
        <p14:creationId xmlns:p14="http://schemas.microsoft.com/office/powerpoint/2010/main" val="2144361043"/>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Shape 96"/>
          <p:cNvPicPr preferRelativeResize="0"/>
          <p:nvPr/>
        </p:nvPicPr>
        <p:blipFill rotWithShape="1">
          <a:blip r:embed="rId3">
            <a:alphaModFix/>
          </a:blip>
          <a:srcRect/>
          <a:stretch/>
        </p:blipFill>
        <p:spPr>
          <a:xfrm>
            <a:off x="1601990" y="860837"/>
            <a:ext cx="5312399" cy="1029599"/>
          </a:xfrm>
          <a:prstGeom prst="rect">
            <a:avLst/>
          </a:prstGeom>
          <a:noFill/>
          <a:ln>
            <a:noFill/>
          </a:ln>
        </p:spPr>
      </p:pic>
      <p:sp>
        <p:nvSpPr>
          <p:cNvPr id="97" name="Shape 97"/>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Using the Equation</a:t>
            </a:r>
          </a:p>
        </p:txBody>
      </p:sp>
      <p:sp>
        <p:nvSpPr>
          <p:cNvPr id="98" name="Shape 98"/>
          <p:cNvSpPr txBox="1">
            <a:spLocks noGrp="1"/>
          </p:cNvSpPr>
          <p:nvPr>
            <p:ph type="body" idx="1"/>
          </p:nvPr>
        </p:nvSpPr>
        <p:spPr>
          <a:xfrm>
            <a:off x="457200" y="1661851"/>
            <a:ext cx="8229600" cy="4815000"/>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SzPct val="25000"/>
              <a:buFont typeface="Open Sans"/>
              <a:buNone/>
            </a:pPr>
            <a:r>
              <a:rPr lang="en-US" sz="2600" b="0" i="0" u="none" strike="noStrike" cap="none" baseline="0">
                <a:solidFill>
                  <a:schemeClr val="dk1"/>
                </a:solidFill>
                <a:latin typeface="Open Sans"/>
                <a:ea typeface="Open Sans"/>
                <a:cs typeface="Open Sans"/>
                <a:sym typeface="Open Sans"/>
              </a:rPr>
              <a:t>To use the equation, you’ll need to be given values.</a:t>
            </a: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a:p>
            <a:pPr marL="0" marR="0" lvl="0" indent="0" algn="l" rtl="0">
              <a:lnSpc>
                <a:spcPct val="80000"/>
              </a:lnSpc>
              <a:spcBef>
                <a:spcPts val="540"/>
              </a:spcBef>
              <a:buClr>
                <a:schemeClr val="dk1"/>
              </a:buClr>
              <a:buSzPct val="25000"/>
              <a:buFont typeface="Open Sans"/>
              <a:buNone/>
            </a:pPr>
            <a:r>
              <a:rPr lang="en-US" sz="2600" b="1" i="0" u="none" strike="noStrike" cap="none" baseline="0">
                <a:solidFill>
                  <a:schemeClr val="dk1"/>
                </a:solidFill>
                <a:latin typeface="Open Sans"/>
                <a:ea typeface="Open Sans"/>
                <a:cs typeface="Open Sans"/>
                <a:sym typeface="Open Sans"/>
              </a:rPr>
              <a:t>Exothermic reactions that increase entropy are always spontaneous/exergonic</a:t>
            </a:r>
          </a:p>
          <a:p>
            <a:pPr marL="0" marR="0" lvl="0" indent="0" algn="l" rtl="0">
              <a:lnSpc>
                <a:spcPct val="80000"/>
              </a:lnSpc>
              <a:spcBef>
                <a:spcPts val="540"/>
              </a:spcBef>
              <a:buClr>
                <a:schemeClr val="dk1"/>
              </a:buClr>
              <a:buSzPct val="25000"/>
              <a:buFont typeface="Open Sans"/>
              <a:buNone/>
            </a:pPr>
            <a:r>
              <a:rPr lang="en-US" sz="2600" b="1" i="0" u="none" strike="noStrike" cap="none" baseline="0">
                <a:solidFill>
                  <a:schemeClr val="dk1"/>
                </a:solidFill>
                <a:latin typeface="Open Sans"/>
                <a:ea typeface="Open Sans"/>
                <a:cs typeface="Open Sans"/>
                <a:sym typeface="Open Sans"/>
              </a:rPr>
              <a:t> </a:t>
            </a:r>
          </a:p>
          <a:p>
            <a:pPr marL="0" marR="0" lvl="0" indent="0" algn="l" rtl="0">
              <a:lnSpc>
                <a:spcPct val="80000"/>
              </a:lnSpc>
              <a:spcBef>
                <a:spcPts val="540"/>
              </a:spcBef>
              <a:buClr>
                <a:schemeClr val="dk1"/>
              </a:buClr>
              <a:buSzPct val="25000"/>
              <a:buFont typeface="Open Sans"/>
              <a:buNone/>
            </a:pPr>
            <a:r>
              <a:rPr lang="en-US" sz="2600" b="1" i="0" u="none" strike="noStrike" cap="none" baseline="0">
                <a:solidFill>
                  <a:schemeClr val="dk1"/>
                </a:solidFill>
                <a:latin typeface="Open Sans"/>
                <a:ea typeface="Open Sans"/>
                <a:cs typeface="Open Sans"/>
                <a:sym typeface="Open Sans"/>
              </a:rPr>
              <a:t>Endothermic reactions that decrease entropy are always non-spontaneous/endergonic.</a:t>
            </a:r>
          </a:p>
          <a:p>
            <a:pPr marL="0" marR="0" lvl="0" indent="0" algn="l" rtl="0">
              <a:lnSpc>
                <a:spcPct val="80000"/>
              </a:lnSpc>
              <a:spcBef>
                <a:spcPts val="540"/>
              </a:spcBef>
              <a:buClr>
                <a:schemeClr val="dk1"/>
              </a:buClr>
              <a:buSzPct val="25000"/>
              <a:buFont typeface="Open Sans"/>
              <a:buNone/>
            </a:pPr>
            <a:r>
              <a:rPr lang="en-US" sz="2600" b="0" i="0" u="none" strike="noStrike" cap="none" baseline="0">
                <a:solidFill>
                  <a:schemeClr val="dk1"/>
                </a:solidFill>
                <a:latin typeface="Open Sans"/>
                <a:ea typeface="Open Sans"/>
                <a:cs typeface="Open Sans"/>
                <a:sym typeface="Open Sans"/>
              </a:rPr>
              <a:t> </a:t>
            </a:r>
          </a:p>
          <a:p>
            <a:pPr marL="0" marR="0" lvl="0" indent="0" algn="l" rtl="0">
              <a:lnSpc>
                <a:spcPct val="80000"/>
              </a:lnSpc>
              <a:spcBef>
                <a:spcPts val="540"/>
              </a:spcBef>
              <a:buClr>
                <a:schemeClr val="dk1"/>
              </a:buClr>
              <a:buSzPct val="25000"/>
              <a:buFont typeface="Open Sans"/>
              <a:buNone/>
            </a:pPr>
            <a:r>
              <a:rPr lang="en-US" sz="2600" b="0" i="0" u="none" strike="noStrike" cap="none" baseline="0">
                <a:solidFill>
                  <a:schemeClr val="dk1"/>
                </a:solidFill>
                <a:latin typeface="Open Sans"/>
                <a:ea typeface="Open Sans"/>
                <a:cs typeface="Open Sans"/>
                <a:sym typeface="Open Sans"/>
              </a:rPr>
              <a:t>Other reactions will be spontaneous or not depending on the temperature at which they occur.</a:t>
            </a: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a:p>
            <a:pPr marL="0" marR="0" lvl="0" indent="0" algn="l" rtl="0">
              <a:lnSpc>
                <a:spcPct val="80000"/>
              </a:lnSpc>
              <a:spcBef>
                <a:spcPts val="544"/>
              </a:spcBef>
              <a:buClr>
                <a:schemeClr val="dk1"/>
              </a:buClr>
              <a:buFont typeface="Open Sans"/>
              <a:buNone/>
            </a:pPr>
            <a:endParaRPr sz="2600" b="0" i="0" u="none" strike="noStrike" cap="none" baseline="0">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1337174280"/>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Sample Problem</a:t>
            </a:r>
          </a:p>
        </p:txBody>
      </p:sp>
      <p:sp>
        <p:nvSpPr>
          <p:cNvPr id="104" name="Shape 104"/>
          <p:cNvSpPr txBox="1">
            <a:spLocks noGrp="1"/>
          </p:cNvSpPr>
          <p:nvPr>
            <p:ph type="body" idx="1"/>
          </p:nvPr>
        </p:nvSpPr>
        <p:spPr>
          <a:xfrm>
            <a:off x="457200" y="838200"/>
            <a:ext cx="8229600" cy="5714999"/>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SzPct val="25000"/>
              <a:buFont typeface="Open Sans"/>
              <a:buNone/>
            </a:pPr>
            <a:r>
              <a:rPr lang="en-US" sz="2700" b="1" i="0" u="none" strike="noStrike" cap="none" baseline="0" dirty="0">
                <a:solidFill>
                  <a:schemeClr val="dk1"/>
                </a:solidFill>
                <a:latin typeface="Open Sans"/>
                <a:ea typeface="Open Sans"/>
                <a:cs typeface="Open Sans"/>
                <a:sym typeface="Open Sans"/>
              </a:rPr>
              <a:t>Determine which of the following reactions will occur spontaneously at a temperature of 298K, justify your answer mathematically:</a:t>
            </a:r>
          </a:p>
          <a:p>
            <a:pPr marL="0" marR="0" lvl="0" indent="0" algn="l" rtl="0">
              <a:lnSpc>
                <a:spcPct val="80000"/>
              </a:lnSpc>
              <a:spcBef>
                <a:spcPts val="540"/>
              </a:spcBef>
              <a:buClr>
                <a:schemeClr val="dk1"/>
              </a:buClr>
              <a:buSzPct val="25000"/>
              <a:buFont typeface="Open Sans"/>
              <a:buNone/>
            </a:pPr>
            <a:endParaRPr lang="en-US" sz="2700" b="1" i="0" u="sng" strike="noStrike" cap="none" baseline="0" dirty="0" smtClean="0">
              <a:solidFill>
                <a:schemeClr val="dk1"/>
              </a:solidFill>
              <a:latin typeface="Open Sans"/>
              <a:ea typeface="Open Sans"/>
              <a:cs typeface="Open Sans"/>
              <a:sym typeface="Open Sans"/>
            </a:endParaRPr>
          </a:p>
          <a:p>
            <a:pPr marL="0" marR="0" lvl="0" indent="0" algn="l" rtl="0">
              <a:lnSpc>
                <a:spcPct val="80000"/>
              </a:lnSpc>
              <a:spcBef>
                <a:spcPts val="540"/>
              </a:spcBef>
              <a:buClr>
                <a:schemeClr val="dk1"/>
              </a:buClr>
              <a:buSzPct val="25000"/>
              <a:buFont typeface="Open Sans"/>
              <a:buNone/>
            </a:pPr>
            <a:r>
              <a:rPr lang="en-US" sz="2700" b="1" i="0" u="sng" strike="noStrike" cap="none" baseline="0" dirty="0" smtClean="0">
                <a:solidFill>
                  <a:schemeClr val="dk1"/>
                </a:solidFill>
                <a:latin typeface="Open Sans"/>
                <a:ea typeface="Open Sans"/>
                <a:cs typeface="Open Sans"/>
                <a:sym typeface="Open Sans"/>
              </a:rPr>
              <a:t>Reaction </a:t>
            </a:r>
            <a:r>
              <a:rPr lang="en-US" sz="2700" b="1" i="0" u="sng" strike="noStrike" cap="none" baseline="0" dirty="0">
                <a:solidFill>
                  <a:schemeClr val="dk1"/>
                </a:solidFill>
                <a:latin typeface="Open Sans"/>
                <a:ea typeface="Open Sans"/>
                <a:cs typeface="Open Sans"/>
                <a:sym typeface="Open Sans"/>
              </a:rPr>
              <a:t>1:</a:t>
            </a:r>
          </a:p>
          <a:p>
            <a:pPr marL="0" marR="0" lvl="0" indent="0" algn="l" rtl="0">
              <a:lnSpc>
                <a:spcPct val="80000"/>
              </a:lnSpc>
              <a:spcBef>
                <a:spcPts val="540"/>
              </a:spcBef>
              <a:buClr>
                <a:schemeClr val="dk1"/>
              </a:buClr>
              <a:buSzPct val="25000"/>
              <a:buFont typeface="Open Sans"/>
              <a:buNone/>
            </a:pPr>
            <a:r>
              <a:rPr lang="en-US" sz="2700" b="1" i="0" u="none" strike="noStrike" cap="none" baseline="0" dirty="0">
                <a:solidFill>
                  <a:schemeClr val="dk1"/>
                </a:solidFill>
                <a:latin typeface="Open Sans"/>
                <a:ea typeface="Open Sans"/>
                <a:cs typeface="Open Sans"/>
                <a:sym typeface="Open Sans"/>
              </a:rPr>
              <a:t>		A + B → AB</a:t>
            </a:r>
          </a:p>
          <a:p>
            <a:pPr marL="0" marR="0" lvl="0" indent="0" algn="l" rtl="0">
              <a:lnSpc>
                <a:spcPct val="80000"/>
              </a:lnSpc>
              <a:spcBef>
                <a:spcPts val="540"/>
              </a:spcBef>
              <a:buClr>
                <a:schemeClr val="dk1"/>
              </a:buClr>
              <a:buSzPct val="25000"/>
              <a:buFont typeface="Open Sans"/>
              <a:buNone/>
            </a:pPr>
            <a:r>
              <a:rPr lang="en-US" sz="2700" b="1" i="0" u="none" strike="noStrike" cap="none" baseline="0" dirty="0" err="1">
                <a:solidFill>
                  <a:schemeClr val="dk1"/>
                </a:solidFill>
                <a:latin typeface="Open Sans"/>
                <a:ea typeface="Open Sans"/>
                <a:cs typeface="Open Sans"/>
                <a:sym typeface="Open Sans"/>
              </a:rPr>
              <a:t>Δ</a:t>
            </a:r>
            <a:r>
              <a:rPr lang="en-US" sz="2700" b="1" i="0" u="none" strike="noStrike" cap="none" baseline="0" dirty="0">
                <a:solidFill>
                  <a:schemeClr val="dk1"/>
                </a:solidFill>
                <a:latin typeface="Open Sans"/>
                <a:ea typeface="Open Sans"/>
                <a:cs typeface="Open Sans"/>
                <a:sym typeface="Open Sans"/>
              </a:rPr>
              <a:t> H:  +245 KJ/</a:t>
            </a:r>
            <a:r>
              <a:rPr lang="en-US" sz="2700" b="1" i="0" u="none" strike="noStrike" cap="none" baseline="0" dirty="0" err="1">
                <a:solidFill>
                  <a:schemeClr val="dk1"/>
                </a:solidFill>
                <a:latin typeface="Open Sans"/>
                <a:ea typeface="Open Sans"/>
                <a:cs typeface="Open Sans"/>
                <a:sym typeface="Open Sans"/>
              </a:rPr>
              <a:t>mol</a:t>
            </a:r>
            <a:endParaRPr lang="en-US" sz="2700" b="1"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40"/>
              </a:spcBef>
              <a:buClr>
                <a:schemeClr val="dk1"/>
              </a:buClr>
              <a:buSzPct val="25000"/>
              <a:buFont typeface="Open Sans"/>
              <a:buNone/>
            </a:pPr>
            <a:r>
              <a:rPr lang="en-US" sz="2700" b="1" i="0" u="none" strike="noStrike" cap="none" baseline="0" dirty="0" err="1">
                <a:solidFill>
                  <a:schemeClr val="dk1"/>
                </a:solidFill>
                <a:latin typeface="Open Sans"/>
                <a:ea typeface="Open Sans"/>
                <a:cs typeface="Open Sans"/>
                <a:sym typeface="Open Sans"/>
              </a:rPr>
              <a:t>Δ</a:t>
            </a:r>
            <a:r>
              <a:rPr lang="en-US" sz="2700" b="1" i="0" u="none" strike="noStrike" cap="none" baseline="0" dirty="0">
                <a:solidFill>
                  <a:schemeClr val="dk1"/>
                </a:solidFill>
                <a:latin typeface="Open Sans"/>
                <a:ea typeface="Open Sans"/>
                <a:cs typeface="Open Sans"/>
                <a:sym typeface="Open Sans"/>
              </a:rPr>
              <a:t> S:  -.02 KJ / K</a:t>
            </a:r>
          </a:p>
          <a:p>
            <a:pPr marL="0" marR="0" lvl="0" indent="0" algn="l" rtl="0">
              <a:lnSpc>
                <a:spcPct val="80000"/>
              </a:lnSpc>
              <a:spcBef>
                <a:spcPts val="540"/>
              </a:spcBef>
              <a:buClr>
                <a:schemeClr val="dk1"/>
              </a:buClr>
              <a:buFont typeface="Open Sans"/>
              <a:buNone/>
            </a:pPr>
            <a:endParaRPr sz="27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40"/>
              </a:spcBef>
              <a:buClr>
                <a:schemeClr val="dk1"/>
              </a:buClr>
              <a:buSzPct val="25000"/>
              <a:buFont typeface="Open Sans"/>
              <a:buNone/>
            </a:pPr>
            <a:r>
              <a:rPr lang="en-US" sz="2700" b="1" i="0" u="sng" strike="noStrike" cap="none" baseline="0" dirty="0">
                <a:solidFill>
                  <a:schemeClr val="dk1"/>
                </a:solidFill>
                <a:latin typeface="Open Sans"/>
                <a:ea typeface="Open Sans"/>
                <a:cs typeface="Open Sans"/>
                <a:sym typeface="Open Sans"/>
              </a:rPr>
              <a:t>Reaction 2:</a:t>
            </a:r>
          </a:p>
          <a:p>
            <a:pPr marL="0" marR="0" lvl="0" indent="0" algn="l" rtl="0">
              <a:lnSpc>
                <a:spcPct val="80000"/>
              </a:lnSpc>
              <a:spcBef>
                <a:spcPts val="540"/>
              </a:spcBef>
              <a:buClr>
                <a:schemeClr val="dk1"/>
              </a:buClr>
              <a:buSzPct val="25000"/>
              <a:buFont typeface="Open Sans"/>
              <a:buNone/>
            </a:pPr>
            <a:r>
              <a:rPr lang="en-US" sz="2700" b="1" i="0" u="none" strike="noStrike" cap="none" baseline="0" dirty="0">
                <a:solidFill>
                  <a:schemeClr val="dk1"/>
                </a:solidFill>
                <a:latin typeface="Open Sans"/>
                <a:ea typeface="Open Sans"/>
                <a:cs typeface="Open Sans"/>
                <a:sym typeface="Open Sans"/>
              </a:rPr>
              <a:t>		BC → B + C</a:t>
            </a:r>
          </a:p>
          <a:p>
            <a:pPr marL="0" marR="0" lvl="0" indent="0" algn="l" rtl="0">
              <a:lnSpc>
                <a:spcPct val="80000"/>
              </a:lnSpc>
              <a:spcBef>
                <a:spcPts val="540"/>
              </a:spcBef>
              <a:buClr>
                <a:schemeClr val="dk1"/>
              </a:buClr>
              <a:buSzPct val="25000"/>
              <a:buFont typeface="Open Sans"/>
              <a:buNone/>
            </a:pPr>
            <a:r>
              <a:rPr lang="en-US" sz="2700" b="1" i="0" u="none" strike="noStrike" cap="none" baseline="0" dirty="0" err="1">
                <a:solidFill>
                  <a:schemeClr val="dk1"/>
                </a:solidFill>
                <a:latin typeface="Open Sans"/>
                <a:ea typeface="Open Sans"/>
                <a:cs typeface="Open Sans"/>
                <a:sym typeface="Open Sans"/>
              </a:rPr>
              <a:t>Δ</a:t>
            </a:r>
            <a:r>
              <a:rPr lang="en-US" sz="2700" b="1" i="0" u="none" strike="noStrike" cap="none" baseline="0" dirty="0">
                <a:solidFill>
                  <a:schemeClr val="dk1"/>
                </a:solidFill>
                <a:latin typeface="Open Sans"/>
                <a:ea typeface="Open Sans"/>
                <a:cs typeface="Open Sans"/>
                <a:sym typeface="Open Sans"/>
              </a:rPr>
              <a:t> H:  -334 KJ/</a:t>
            </a:r>
            <a:r>
              <a:rPr lang="en-US" sz="2700" b="1" i="0" u="none" strike="noStrike" cap="none" baseline="0" dirty="0" err="1">
                <a:solidFill>
                  <a:schemeClr val="dk1"/>
                </a:solidFill>
                <a:latin typeface="Open Sans"/>
                <a:ea typeface="Open Sans"/>
                <a:cs typeface="Open Sans"/>
                <a:sym typeface="Open Sans"/>
              </a:rPr>
              <a:t>mol</a:t>
            </a:r>
            <a:endParaRPr lang="en-US" sz="2700" b="1"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40"/>
              </a:spcBef>
              <a:buClr>
                <a:schemeClr val="dk1"/>
              </a:buClr>
              <a:buSzPct val="25000"/>
              <a:buFont typeface="Open Sans"/>
              <a:buNone/>
            </a:pPr>
            <a:r>
              <a:rPr lang="en-US" sz="2700" b="1" i="0" u="none" strike="noStrike" cap="none" baseline="0" dirty="0" err="1">
                <a:solidFill>
                  <a:schemeClr val="dk1"/>
                </a:solidFill>
                <a:latin typeface="Open Sans"/>
                <a:ea typeface="Open Sans"/>
                <a:cs typeface="Open Sans"/>
                <a:sym typeface="Open Sans"/>
              </a:rPr>
              <a:t>Δ</a:t>
            </a:r>
            <a:r>
              <a:rPr lang="en-US" sz="2700" b="1" i="0" u="none" strike="noStrike" cap="none" baseline="0" dirty="0">
                <a:solidFill>
                  <a:schemeClr val="dk1"/>
                </a:solidFill>
                <a:latin typeface="Open Sans"/>
                <a:ea typeface="Open Sans"/>
                <a:cs typeface="Open Sans"/>
                <a:sym typeface="Open Sans"/>
              </a:rPr>
              <a:t> S:  +.12 KJ/K</a:t>
            </a:r>
          </a:p>
          <a:p>
            <a:pPr marL="0" marR="0" lvl="0" indent="0" algn="l" rtl="0">
              <a:lnSpc>
                <a:spcPct val="80000"/>
              </a:lnSpc>
              <a:spcBef>
                <a:spcPts val="544"/>
              </a:spcBef>
              <a:buClr>
                <a:schemeClr val="dk1"/>
              </a:buClr>
              <a:buFont typeface="Open Sans"/>
              <a:buNone/>
            </a:pPr>
            <a:endParaRPr sz="2700" b="0" i="0" u="none" strike="noStrike" cap="none" baseline="0" dirty="0">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2505249504"/>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71" name="AutoShape 11"/>
          <p:cNvSpPr>
            <a:spLocks noChangeArrowheads="1"/>
          </p:cNvSpPr>
          <p:nvPr/>
        </p:nvSpPr>
        <p:spPr bwMode="auto">
          <a:xfrm>
            <a:off x="5222875" y="4171950"/>
            <a:ext cx="3921125" cy="2520950"/>
          </a:xfrm>
          <a:prstGeom prst="irregularSeal1">
            <a:avLst/>
          </a:prstGeom>
          <a:solidFill>
            <a:srgbClr val="CC0000"/>
          </a:solidFill>
          <a:ln w="57150">
            <a:solidFill>
              <a:srgbClr val="FF64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6000" b="1">
                <a:solidFill>
                  <a:srgbClr val="FFEA18"/>
                </a:solidFill>
              </a:rPr>
              <a:t>ATP</a:t>
            </a:r>
            <a:endParaRPr lang="en-US" altLang="en-US" sz="6000" b="1">
              <a:solidFill>
                <a:schemeClr val="tx2"/>
              </a:solidFill>
            </a:endParaRPr>
          </a:p>
        </p:txBody>
      </p:sp>
      <p:sp>
        <p:nvSpPr>
          <p:cNvPr id="373762" name="Rectangle 2"/>
          <p:cNvSpPr>
            <a:spLocks noGrp="1" noChangeArrowheads="1"/>
          </p:cNvSpPr>
          <p:nvPr>
            <p:ph type="title"/>
          </p:nvPr>
        </p:nvSpPr>
        <p:spPr/>
        <p:txBody>
          <a:bodyPr/>
          <a:lstStyle/>
          <a:p>
            <a:r>
              <a:rPr lang="en-US" altLang="en-US" dirty="0"/>
              <a:t>Living economy</a:t>
            </a:r>
          </a:p>
        </p:txBody>
      </p:sp>
      <p:sp>
        <p:nvSpPr>
          <p:cNvPr id="373763" name="Rectangle 3" descr="Rectangle: Click to edit Master text styles&#10;Second level&#10;Third level&#10;Fourth level&#10;Fifth level"/>
          <p:cNvSpPr>
            <a:spLocks noGrp="1" noChangeArrowheads="1"/>
          </p:cNvSpPr>
          <p:nvPr>
            <p:ph idx="1"/>
          </p:nvPr>
        </p:nvSpPr>
        <p:spPr>
          <a:xfrm>
            <a:off x="700088" y="1371600"/>
            <a:ext cx="8291512" cy="4403725"/>
          </a:xfrm>
          <a:noFill/>
          <a:extLst>
            <a:ext uri="{909E8E84-426E-40DD-AFC4-6F175D3DCCD1}">
              <a14:hiddenFill xmlns:a14="http://schemas.microsoft.com/office/drawing/2010/main">
                <a:solidFill>
                  <a:srgbClr val="0F116A"/>
                </a:solidFill>
              </a14:hiddenFill>
            </a:ext>
          </a:extLst>
        </p:spPr>
        <p:txBody>
          <a:bodyPr/>
          <a:lstStyle/>
          <a:p>
            <a:pPr>
              <a:buClrTx/>
            </a:pPr>
            <a:r>
              <a:rPr lang="en-US" altLang="en-US" sz="2600" dirty="0"/>
              <a:t>Fueling the body’s economy</a:t>
            </a:r>
            <a:endParaRPr lang="en-US" altLang="en-US" sz="2200" dirty="0"/>
          </a:p>
          <a:p>
            <a:pPr lvl="1">
              <a:lnSpc>
                <a:spcPct val="90000"/>
              </a:lnSpc>
              <a:buClrTx/>
            </a:pPr>
            <a:r>
              <a:rPr lang="en-US" altLang="en-US" sz="2400" dirty="0"/>
              <a:t>eat high energy </a:t>
            </a:r>
            <a:r>
              <a:rPr lang="en-US" altLang="en-US" sz="2400" u="sng" dirty="0">
                <a:solidFill>
                  <a:srgbClr val="CC0000"/>
                </a:solidFill>
              </a:rPr>
              <a:t>organic molecules</a:t>
            </a:r>
            <a:r>
              <a:rPr lang="en-US" altLang="en-US" sz="2000" dirty="0"/>
              <a:t> </a:t>
            </a:r>
          </a:p>
          <a:p>
            <a:pPr lvl="2">
              <a:lnSpc>
                <a:spcPct val="90000"/>
              </a:lnSpc>
            </a:pPr>
            <a:r>
              <a:rPr lang="en-US" altLang="en-US" sz="2000" dirty="0"/>
              <a:t>food = carbohydrates, lipids, proteins, nucleic acids</a:t>
            </a:r>
            <a:endParaRPr lang="en-US" altLang="en-US" sz="1800" dirty="0"/>
          </a:p>
          <a:p>
            <a:pPr lvl="1">
              <a:lnSpc>
                <a:spcPct val="90000"/>
              </a:lnSpc>
              <a:buClrTx/>
            </a:pPr>
            <a:r>
              <a:rPr lang="en-US" altLang="en-US" sz="2400" dirty="0"/>
              <a:t>break them down</a:t>
            </a:r>
          </a:p>
          <a:p>
            <a:pPr lvl="2">
              <a:lnSpc>
                <a:spcPct val="90000"/>
              </a:lnSpc>
            </a:pPr>
            <a:r>
              <a:rPr lang="en-US" altLang="en-US" sz="2000" u="sng" dirty="0">
                <a:solidFill>
                  <a:srgbClr val="CC0000"/>
                </a:solidFill>
              </a:rPr>
              <a:t>catabolism</a:t>
            </a:r>
            <a:r>
              <a:rPr lang="en-US" altLang="en-US" sz="2000" dirty="0">
                <a:solidFill>
                  <a:schemeClr val="tx2"/>
                </a:solidFill>
              </a:rPr>
              <a:t> = </a:t>
            </a:r>
            <a:r>
              <a:rPr lang="en-US" altLang="en-US" sz="2000" dirty="0"/>
              <a:t>digest</a:t>
            </a:r>
            <a:endParaRPr lang="en-US" altLang="en-US" sz="1800" dirty="0"/>
          </a:p>
          <a:p>
            <a:pPr lvl="1">
              <a:lnSpc>
                <a:spcPct val="90000"/>
              </a:lnSpc>
              <a:buClrTx/>
            </a:pPr>
            <a:r>
              <a:rPr lang="en-US" altLang="en-US" sz="2400" dirty="0"/>
              <a:t>capture released energy in a form the cell can use</a:t>
            </a:r>
            <a:endParaRPr lang="en-US" altLang="en-US" sz="2000" dirty="0"/>
          </a:p>
          <a:p>
            <a:r>
              <a:rPr lang="en-US" altLang="en-US" sz="2600" dirty="0" smtClean="0"/>
              <a:t>Uses an </a:t>
            </a:r>
            <a:r>
              <a:rPr lang="en-US" altLang="en-US" sz="2600" u="sng" dirty="0" smtClean="0">
                <a:solidFill>
                  <a:srgbClr val="CC0000"/>
                </a:solidFill>
              </a:rPr>
              <a:t>energy </a:t>
            </a:r>
            <a:r>
              <a:rPr lang="en-US" altLang="en-US" sz="2600" u="sng" dirty="0">
                <a:solidFill>
                  <a:srgbClr val="CC0000"/>
                </a:solidFill>
              </a:rPr>
              <a:t>currency</a:t>
            </a:r>
            <a:endParaRPr lang="en-US" altLang="en-US" sz="2200" dirty="0"/>
          </a:p>
          <a:p>
            <a:pPr lvl="1"/>
            <a:r>
              <a:rPr lang="en-US" altLang="en-US" sz="2400" dirty="0"/>
              <a:t>a way to pass energy around</a:t>
            </a:r>
          </a:p>
          <a:p>
            <a:pPr lvl="1"/>
            <a:r>
              <a:rPr lang="en-US" altLang="en-US" sz="2400" dirty="0"/>
              <a:t>need a short term energy </a:t>
            </a:r>
            <a:br>
              <a:rPr lang="en-US" altLang="en-US" sz="2400" dirty="0"/>
            </a:br>
            <a:r>
              <a:rPr lang="en-US" altLang="en-US" sz="2400" dirty="0"/>
              <a:t>storage molecule</a:t>
            </a:r>
          </a:p>
        </p:txBody>
      </p:sp>
      <p:sp>
        <p:nvSpPr>
          <p:cNvPr id="373768" name="Rectangle 8"/>
          <p:cNvSpPr>
            <a:spLocks noChangeArrowheads="1"/>
          </p:cNvSpPr>
          <p:nvPr/>
        </p:nvSpPr>
        <p:spPr bwMode="auto">
          <a:xfrm>
            <a:off x="9513888" y="5721350"/>
            <a:ext cx="184150" cy="519113"/>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sz="2800"/>
          </a:p>
        </p:txBody>
      </p:sp>
      <p:pic>
        <p:nvPicPr>
          <p:cNvPr id="373772" name="Picture 12" descr="penguin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31750" y="5562600"/>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373773" name="AutoShape 13"/>
          <p:cNvSpPr>
            <a:spLocks noChangeArrowheads="1"/>
          </p:cNvSpPr>
          <p:nvPr/>
        </p:nvSpPr>
        <p:spPr bwMode="auto">
          <a:xfrm flipH="1">
            <a:off x="2030413" y="5667375"/>
            <a:ext cx="2195512" cy="1027113"/>
          </a:xfrm>
          <a:prstGeom prst="wedgeEllipseCallout">
            <a:avLst>
              <a:gd name="adj1" fmla="val 93745"/>
              <a:gd name="adj2" fmla="val -31301"/>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altLang="en-US" sz="1800" b="1">
                <a:solidFill>
                  <a:srgbClr val="0F116A"/>
                </a:solidFill>
                <a:latin typeface="Comic Sans MS" charset="0"/>
                <a:ea typeface="Geneva" pitchFamily="1" charset="-128"/>
              </a:rPr>
              <a:t>Whoa</a:t>
            </a:r>
            <a:r>
              <a:rPr lang="en-US" altLang="en-US" sz="1800" b="1" i="1">
                <a:solidFill>
                  <a:srgbClr val="0F116A"/>
                </a:solidFill>
                <a:latin typeface="Comic Sans MS" charset="0"/>
                <a:ea typeface="Geneva" pitchFamily="1" charset="-128"/>
              </a:rPr>
              <a:t>!</a:t>
            </a:r>
            <a:r>
              <a:rPr lang="en-US" altLang="en-US" sz="1800" b="1">
                <a:solidFill>
                  <a:srgbClr val="0F116A"/>
                </a:solidFill>
                <a:latin typeface="Comic Sans MS" charset="0"/>
                <a:ea typeface="Geneva" pitchFamily="1" charset="-128"/>
              </a:rPr>
              <a:t> </a:t>
            </a:r>
            <a:br>
              <a:rPr lang="en-US" altLang="en-US" sz="1800" b="1">
                <a:solidFill>
                  <a:srgbClr val="0F116A"/>
                </a:solidFill>
                <a:latin typeface="Comic Sans MS" charset="0"/>
                <a:ea typeface="Geneva" pitchFamily="1" charset="-128"/>
              </a:rPr>
            </a:br>
            <a:r>
              <a:rPr lang="en-US" altLang="en-US" sz="1800" b="1">
                <a:solidFill>
                  <a:srgbClr val="0F116A"/>
                </a:solidFill>
                <a:latin typeface="Comic Sans MS" charset="0"/>
                <a:ea typeface="Geneva" pitchFamily="1" charset="-128"/>
              </a:rPr>
              <a:t>Hot stuff</a:t>
            </a:r>
            <a:r>
              <a:rPr lang="en-US" altLang="en-US" sz="1800" b="1" i="1">
                <a:solidFill>
                  <a:srgbClr val="0F116A"/>
                </a:solidFill>
                <a:latin typeface="Comic Sans MS" charset="0"/>
                <a:ea typeface="Geneva" pitchFamily="1" charset="-128"/>
              </a:rPr>
              <a:t>!</a:t>
            </a:r>
            <a:r>
              <a:rPr lang="en-US" altLang="en-US" sz="1800" b="1">
                <a:solidFill>
                  <a:srgbClr val="0F116A"/>
                </a:solidFill>
                <a:latin typeface="Comic Sans MS" charset="0"/>
                <a:ea typeface="Geneva" pitchFamily="1" charset="-128"/>
              </a:rPr>
              <a:t> </a:t>
            </a:r>
          </a:p>
        </p:txBody>
      </p:sp>
    </p:spTree>
    <p:extLst>
      <p:ext uri="{BB962C8B-B14F-4D97-AF65-F5344CB8AC3E}">
        <p14:creationId xmlns:p14="http://schemas.microsoft.com/office/powerpoint/2010/main" val="2291244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a:noFill/>
          <a:ln/>
        </p:spPr>
        <p:txBody>
          <a:bodyPr/>
          <a:lstStyle/>
          <a:p>
            <a:r>
              <a:rPr lang="en-US" altLang="en-US"/>
              <a:t>Flow of energy through life</a:t>
            </a:r>
          </a:p>
        </p:txBody>
      </p:sp>
      <p:sp>
        <p:nvSpPr>
          <p:cNvPr id="369667" name="Rectangle 3" descr="Rectangle: Click to edit Master text styles&#10;Second level&#10;Third level&#10;Fourth level&#10;Fifth level"/>
          <p:cNvSpPr>
            <a:spLocks noGrp="1" noChangeArrowheads="1"/>
          </p:cNvSpPr>
          <p:nvPr>
            <p:ph idx="1"/>
          </p:nvPr>
        </p:nvSpPr>
        <p:spPr>
          <a:xfrm>
            <a:off x="685800" y="1371600"/>
            <a:ext cx="8229600" cy="1828800"/>
          </a:xfrm>
          <a:noFill/>
          <a:ln/>
        </p:spPr>
        <p:txBody>
          <a:bodyPr/>
          <a:lstStyle/>
          <a:p>
            <a:r>
              <a:rPr lang="en-US" altLang="en-US" dirty="0"/>
              <a:t>Life is built on chemical reactions</a:t>
            </a:r>
          </a:p>
          <a:p>
            <a:pPr lvl="1"/>
            <a:r>
              <a:rPr lang="en-US" altLang="en-US" dirty="0"/>
              <a:t>transforming energy from one form to another</a:t>
            </a:r>
          </a:p>
        </p:txBody>
      </p:sp>
      <p:pic>
        <p:nvPicPr>
          <p:cNvPr id="369677" name="Picture 13"/>
          <p:cNvPicPr>
            <a:picLocks noChangeAspect="1" noChangeArrowheads="1"/>
          </p:cNvPicPr>
          <p:nvPr/>
        </p:nvPicPr>
        <p:blipFill>
          <a:blip r:embed="rId3">
            <a:extLst>
              <a:ext uri="{28A0092B-C50C-407E-A947-70E740481C1C}">
                <a14:useLocalDpi xmlns:a14="http://schemas.microsoft.com/office/drawing/2010/main" val="0"/>
              </a:ext>
            </a:extLst>
          </a:blip>
          <a:srcRect r="3600"/>
          <a:stretch>
            <a:fillRect/>
          </a:stretch>
        </p:blipFill>
        <p:spPr bwMode="auto">
          <a:xfrm>
            <a:off x="2887663" y="3810000"/>
            <a:ext cx="3452812" cy="268605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9678" name="Picture 14" descr="f8-01_lion_at_lunch"/>
          <p:cNvPicPr>
            <a:picLocks noChangeAspect="1" noChangeArrowheads="1"/>
          </p:cNvPicPr>
          <p:nvPr/>
        </p:nvPicPr>
        <p:blipFill>
          <a:blip r:embed="rId4">
            <a:extLst>
              <a:ext uri="{28A0092B-C50C-407E-A947-70E740481C1C}">
                <a14:useLocalDpi xmlns:a14="http://schemas.microsoft.com/office/drawing/2010/main" val="0"/>
              </a:ext>
            </a:extLst>
          </a:blip>
          <a:srcRect l="27000" t="4500" r="27562" b="1500"/>
          <a:stretch>
            <a:fillRect/>
          </a:stretch>
        </p:blipFill>
        <p:spPr bwMode="auto">
          <a:xfrm>
            <a:off x="6553200" y="2895600"/>
            <a:ext cx="2452688" cy="380365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682" name="Rectangle 18"/>
          <p:cNvSpPr>
            <a:spLocks noChangeArrowheads="1"/>
          </p:cNvSpPr>
          <p:nvPr/>
        </p:nvSpPr>
        <p:spPr bwMode="auto">
          <a:xfrm>
            <a:off x="3200400" y="3352800"/>
            <a:ext cx="3048000" cy="587375"/>
          </a:xfrm>
          <a:prstGeom prst="rect">
            <a:avLst/>
          </a:prstGeom>
          <a:solidFill>
            <a:srgbClr val="FFEA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fontAlgn="base" hangingPunct="0">
              <a:lnSpc>
                <a:spcPct val="90000"/>
              </a:lnSpc>
              <a:spcBef>
                <a:spcPct val="0"/>
              </a:spcBef>
              <a:spcAft>
                <a:spcPct val="0"/>
              </a:spcAft>
            </a:pPr>
            <a:r>
              <a:rPr lang="en-US" altLang="en-US" b="1">
                <a:solidFill>
                  <a:srgbClr val="006A00"/>
                </a:solidFill>
              </a:rPr>
              <a:t>organic molecules</a:t>
            </a:r>
            <a:r>
              <a:rPr lang="en-US" altLang="en-US" b="1">
                <a:solidFill>
                  <a:srgbClr val="0F116A"/>
                </a:solidFill>
              </a:rPr>
              <a:t> </a:t>
            </a:r>
            <a:r>
              <a:rPr lang="en-US" altLang="en-US" b="1">
                <a:solidFill>
                  <a:srgbClr val="000000"/>
                </a:solidFill>
                <a:sym typeface="Symbol" charset="2"/>
              </a:rPr>
              <a:t></a:t>
            </a:r>
            <a:r>
              <a:rPr lang="en-US" altLang="en-US" b="1">
                <a:solidFill>
                  <a:srgbClr val="0F116A"/>
                </a:solidFill>
              </a:rPr>
              <a:t> </a:t>
            </a:r>
            <a:br>
              <a:rPr lang="en-US" altLang="en-US" b="1">
                <a:solidFill>
                  <a:srgbClr val="0F116A"/>
                </a:solidFill>
              </a:rPr>
            </a:br>
            <a:r>
              <a:rPr lang="en-US" altLang="en-US" b="1">
                <a:solidFill>
                  <a:srgbClr val="660000"/>
                </a:solidFill>
              </a:rPr>
              <a:t>ATP &amp;  organic molecules</a:t>
            </a:r>
            <a:r>
              <a:rPr lang="en-US" altLang="en-US" b="1">
                <a:solidFill>
                  <a:srgbClr val="0F116A"/>
                </a:solidFill>
              </a:rPr>
              <a:t> </a:t>
            </a:r>
            <a:endParaRPr lang="en-US" altLang="en-US" sz="2200" b="1">
              <a:solidFill>
                <a:srgbClr val="0F116A"/>
              </a:solidFill>
            </a:endParaRPr>
          </a:p>
        </p:txBody>
      </p:sp>
      <p:sp>
        <p:nvSpPr>
          <p:cNvPr id="369683" name="Rectangle 19"/>
          <p:cNvSpPr>
            <a:spLocks noChangeArrowheads="1"/>
          </p:cNvSpPr>
          <p:nvPr/>
        </p:nvSpPr>
        <p:spPr bwMode="auto">
          <a:xfrm>
            <a:off x="5867400" y="2362200"/>
            <a:ext cx="2971800" cy="587375"/>
          </a:xfrm>
          <a:prstGeom prst="rect">
            <a:avLst/>
          </a:prstGeom>
          <a:solidFill>
            <a:srgbClr val="FFEA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fontAlgn="base" hangingPunct="0">
              <a:lnSpc>
                <a:spcPct val="90000"/>
              </a:lnSpc>
              <a:spcBef>
                <a:spcPct val="0"/>
              </a:spcBef>
              <a:spcAft>
                <a:spcPct val="0"/>
              </a:spcAft>
            </a:pPr>
            <a:r>
              <a:rPr lang="en-US" altLang="en-US" b="1">
                <a:solidFill>
                  <a:srgbClr val="660000"/>
                </a:solidFill>
              </a:rPr>
              <a:t>organic molecules</a:t>
            </a:r>
            <a:r>
              <a:rPr lang="en-US" altLang="en-US" b="1">
                <a:solidFill>
                  <a:srgbClr val="0F116A"/>
                </a:solidFill>
              </a:rPr>
              <a:t> </a:t>
            </a:r>
            <a:r>
              <a:rPr lang="en-US" altLang="en-US" b="1">
                <a:solidFill>
                  <a:srgbClr val="000000"/>
                </a:solidFill>
                <a:sym typeface="Symbol" charset="2"/>
              </a:rPr>
              <a:t></a:t>
            </a:r>
            <a:r>
              <a:rPr lang="en-US" altLang="en-US" b="1">
                <a:solidFill>
                  <a:srgbClr val="0F116A"/>
                </a:solidFill>
              </a:rPr>
              <a:t> </a:t>
            </a:r>
            <a:r>
              <a:rPr lang="en-US" altLang="en-US" b="1">
                <a:solidFill>
                  <a:srgbClr val="660000"/>
                </a:solidFill>
              </a:rPr>
              <a:t>ATP &amp; organic molecules</a:t>
            </a:r>
            <a:r>
              <a:rPr lang="en-US" altLang="en-US" b="1">
                <a:solidFill>
                  <a:srgbClr val="0F116A"/>
                </a:solidFill>
              </a:rPr>
              <a:t> </a:t>
            </a:r>
          </a:p>
        </p:txBody>
      </p:sp>
      <p:pic>
        <p:nvPicPr>
          <p:cNvPr id="369685"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276600"/>
            <a:ext cx="2522538" cy="322580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9679" name="AutoShape 15"/>
          <p:cNvSpPr>
            <a:spLocks noChangeArrowheads="1"/>
          </p:cNvSpPr>
          <p:nvPr/>
        </p:nvSpPr>
        <p:spPr bwMode="auto">
          <a:xfrm>
            <a:off x="0" y="2667000"/>
            <a:ext cx="1676400" cy="1676400"/>
          </a:xfrm>
          <a:prstGeom prst="sun">
            <a:avLst>
              <a:gd name="adj" fmla="val 25000"/>
            </a:avLst>
          </a:prstGeom>
          <a:solidFill>
            <a:srgbClr val="FFEA18"/>
          </a:solidFill>
          <a:ln w="127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b="1">
                <a:solidFill>
                  <a:srgbClr val="CC0000"/>
                </a:solidFill>
              </a:rPr>
              <a:t>sun</a:t>
            </a:r>
            <a:endParaRPr lang="en-US" altLang="en-US" sz="2400">
              <a:solidFill>
                <a:srgbClr val="40458C"/>
              </a:solidFill>
            </a:endParaRPr>
          </a:p>
        </p:txBody>
      </p:sp>
      <p:sp>
        <p:nvSpPr>
          <p:cNvPr id="369681" name="Rectangle 17"/>
          <p:cNvSpPr>
            <a:spLocks noChangeArrowheads="1"/>
          </p:cNvSpPr>
          <p:nvPr/>
        </p:nvSpPr>
        <p:spPr bwMode="auto">
          <a:xfrm>
            <a:off x="304800" y="6172200"/>
            <a:ext cx="3124200" cy="587375"/>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fontAlgn="base" hangingPunct="0">
              <a:lnSpc>
                <a:spcPct val="90000"/>
              </a:lnSpc>
              <a:spcBef>
                <a:spcPct val="0"/>
              </a:spcBef>
              <a:spcAft>
                <a:spcPct val="0"/>
              </a:spcAft>
            </a:pPr>
            <a:r>
              <a:rPr lang="en-US" altLang="en-US" b="1">
                <a:solidFill>
                  <a:srgbClr val="D74300"/>
                </a:solidFill>
              </a:rPr>
              <a:t>solar energy</a:t>
            </a:r>
            <a:r>
              <a:rPr lang="en-US" altLang="en-US" b="1">
                <a:solidFill>
                  <a:srgbClr val="0F116A"/>
                </a:solidFill>
              </a:rPr>
              <a:t> </a:t>
            </a:r>
            <a:r>
              <a:rPr lang="en-US" altLang="en-US" b="1">
                <a:solidFill>
                  <a:srgbClr val="000000"/>
                </a:solidFill>
                <a:sym typeface="Symbol" charset="2"/>
              </a:rPr>
              <a:t></a:t>
            </a:r>
            <a:r>
              <a:rPr lang="en-US" altLang="en-US" b="1">
                <a:solidFill>
                  <a:srgbClr val="0F116A"/>
                </a:solidFill>
              </a:rPr>
              <a:t> </a:t>
            </a:r>
            <a:br>
              <a:rPr lang="en-US" altLang="en-US" b="1">
                <a:solidFill>
                  <a:srgbClr val="0F116A"/>
                </a:solidFill>
              </a:rPr>
            </a:br>
            <a:r>
              <a:rPr lang="en-US" altLang="en-US" b="1">
                <a:solidFill>
                  <a:srgbClr val="006A00"/>
                </a:solidFill>
              </a:rPr>
              <a:t>ATP</a:t>
            </a:r>
            <a:r>
              <a:rPr lang="en-US" altLang="en-US" b="1">
                <a:solidFill>
                  <a:srgbClr val="0F116A"/>
                </a:solidFill>
              </a:rPr>
              <a:t> </a:t>
            </a:r>
            <a:r>
              <a:rPr lang="en-US" altLang="en-US" b="1">
                <a:solidFill>
                  <a:srgbClr val="006A00"/>
                </a:solidFill>
              </a:rPr>
              <a:t>&amp; </a:t>
            </a:r>
            <a:r>
              <a:rPr lang="en-US" altLang="en-US" b="1">
                <a:solidFill>
                  <a:srgbClr val="0F116A"/>
                </a:solidFill>
              </a:rPr>
              <a:t> </a:t>
            </a:r>
            <a:r>
              <a:rPr lang="en-US" altLang="en-US" b="1">
                <a:solidFill>
                  <a:srgbClr val="006A00"/>
                </a:solidFill>
              </a:rPr>
              <a:t>organic molecules</a:t>
            </a:r>
          </a:p>
        </p:txBody>
      </p:sp>
      <p:sp>
        <p:nvSpPr>
          <p:cNvPr id="369686" name="Oval 22"/>
          <p:cNvSpPr>
            <a:spLocks noChangeArrowheads="1"/>
          </p:cNvSpPr>
          <p:nvPr/>
        </p:nvSpPr>
        <p:spPr bwMode="auto">
          <a:xfrm>
            <a:off x="1143000" y="6400800"/>
            <a:ext cx="2286000" cy="381000"/>
          </a:xfrm>
          <a:prstGeom prst="ellipse">
            <a:avLst/>
          </a:prstGeom>
          <a:noFill/>
          <a:ln w="28575">
            <a:solidFill>
              <a:srgbClr val="006A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69689" name="Freeform 25"/>
          <p:cNvSpPr>
            <a:spLocks/>
          </p:cNvSpPr>
          <p:nvPr/>
        </p:nvSpPr>
        <p:spPr bwMode="auto">
          <a:xfrm>
            <a:off x="1739900" y="3505200"/>
            <a:ext cx="1612900" cy="2895600"/>
          </a:xfrm>
          <a:custGeom>
            <a:avLst/>
            <a:gdLst>
              <a:gd name="T0" fmla="*/ 392 w 1016"/>
              <a:gd name="T1" fmla="*/ 1824 h 1824"/>
              <a:gd name="T2" fmla="*/ 104 w 1016"/>
              <a:gd name="T3" fmla="*/ 576 h 1824"/>
              <a:gd name="T4" fmla="*/ 1016 w 1016"/>
              <a:gd name="T5" fmla="*/ 0 h 1824"/>
            </a:gdLst>
            <a:ahLst/>
            <a:cxnLst>
              <a:cxn ang="0">
                <a:pos x="T0" y="T1"/>
              </a:cxn>
              <a:cxn ang="0">
                <a:pos x="T2" y="T3"/>
              </a:cxn>
              <a:cxn ang="0">
                <a:pos x="T4" y="T5"/>
              </a:cxn>
            </a:cxnLst>
            <a:rect l="0" t="0" r="r" b="b"/>
            <a:pathLst>
              <a:path w="1016" h="1824">
                <a:moveTo>
                  <a:pt x="392" y="1824"/>
                </a:moveTo>
                <a:cubicBezTo>
                  <a:pt x="196" y="1352"/>
                  <a:pt x="0" y="880"/>
                  <a:pt x="104" y="576"/>
                </a:cubicBezTo>
                <a:cubicBezTo>
                  <a:pt x="208" y="272"/>
                  <a:pt x="612" y="136"/>
                  <a:pt x="1016" y="0"/>
                </a:cubicBezTo>
              </a:path>
            </a:pathLst>
          </a:custGeom>
          <a:noFill/>
          <a:ln w="76200" cap="flat" cmpd="sng">
            <a:solidFill>
              <a:srgbClr val="006A00"/>
            </a:solidFill>
            <a:prstDash val="solid"/>
            <a:round/>
            <a:headEnd type="none" w="med" len="me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69690" name="Oval 26"/>
          <p:cNvSpPr>
            <a:spLocks noChangeArrowheads="1"/>
          </p:cNvSpPr>
          <p:nvPr/>
        </p:nvSpPr>
        <p:spPr bwMode="auto">
          <a:xfrm>
            <a:off x="4014788" y="3573463"/>
            <a:ext cx="2286000" cy="457200"/>
          </a:xfrm>
          <a:prstGeom prst="ellipse">
            <a:avLst/>
          </a:prstGeom>
          <a:noFill/>
          <a:ln w="28575">
            <a:solidFill>
              <a:srgbClr val="660000"/>
            </a:solidFill>
            <a:round/>
            <a:headEnd/>
            <a:tailEn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69691" name="Freeform 27"/>
          <p:cNvSpPr>
            <a:spLocks/>
          </p:cNvSpPr>
          <p:nvPr/>
        </p:nvSpPr>
        <p:spPr bwMode="auto">
          <a:xfrm>
            <a:off x="5072063" y="2525713"/>
            <a:ext cx="912812" cy="1049337"/>
          </a:xfrm>
          <a:custGeom>
            <a:avLst/>
            <a:gdLst>
              <a:gd name="T0" fmla="*/ 82 w 575"/>
              <a:gd name="T1" fmla="*/ 661 h 661"/>
              <a:gd name="T2" fmla="*/ 82 w 575"/>
              <a:gd name="T3" fmla="*/ 191 h 661"/>
              <a:gd name="T4" fmla="*/ 575 w 575"/>
              <a:gd name="T5" fmla="*/ 0 h 661"/>
            </a:gdLst>
            <a:ahLst/>
            <a:cxnLst>
              <a:cxn ang="0">
                <a:pos x="T0" y="T1"/>
              </a:cxn>
              <a:cxn ang="0">
                <a:pos x="T2" y="T3"/>
              </a:cxn>
              <a:cxn ang="0">
                <a:pos x="T4" y="T5"/>
              </a:cxn>
            </a:cxnLst>
            <a:rect l="0" t="0" r="r" b="b"/>
            <a:pathLst>
              <a:path w="575" h="661">
                <a:moveTo>
                  <a:pt x="82" y="661"/>
                </a:moveTo>
                <a:cubicBezTo>
                  <a:pt x="41" y="481"/>
                  <a:pt x="0" y="301"/>
                  <a:pt x="82" y="191"/>
                </a:cubicBezTo>
                <a:cubicBezTo>
                  <a:pt x="164" y="81"/>
                  <a:pt x="369" y="40"/>
                  <a:pt x="575" y="0"/>
                </a:cubicBezTo>
              </a:path>
            </a:pathLst>
          </a:custGeom>
          <a:noFill/>
          <a:ln w="76200" cap="flat" cmpd="sng">
            <a:solidFill>
              <a:srgbClr val="660000"/>
            </a:solidFill>
            <a:prstDash val="solid"/>
            <a:round/>
            <a:headEnd type="none" w="med" len="me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Tree>
    <p:extLst>
      <p:ext uri="{BB962C8B-B14F-4D97-AF65-F5344CB8AC3E}">
        <p14:creationId xmlns:p14="http://schemas.microsoft.com/office/powerpoint/2010/main" val="41416123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1" name="Rectangle 3"/>
          <p:cNvSpPr>
            <a:spLocks noGrp="1" noChangeArrowheads="1"/>
          </p:cNvSpPr>
          <p:nvPr>
            <p:ph type="title"/>
          </p:nvPr>
        </p:nvSpPr>
        <p:spPr/>
        <p:txBody>
          <a:bodyPr/>
          <a:lstStyle/>
          <a:p>
            <a:r>
              <a:rPr lang="en-US" altLang="en-US"/>
              <a:t>ATP</a:t>
            </a:r>
          </a:p>
        </p:txBody>
      </p:sp>
      <p:sp>
        <p:nvSpPr>
          <p:cNvPr id="375812" name="Rectangle 4" descr="Rectangle: Click to edit Master text styles&#10;Second level&#10;Third level&#10;Fourth level&#10;Fifth level"/>
          <p:cNvSpPr>
            <a:spLocks noGrp="1" noChangeArrowheads="1"/>
          </p:cNvSpPr>
          <p:nvPr>
            <p:ph idx="1"/>
          </p:nvPr>
        </p:nvSpPr>
        <p:spPr>
          <a:xfrm>
            <a:off x="533400" y="1295400"/>
            <a:ext cx="6975475" cy="3143250"/>
          </a:xfrm>
        </p:spPr>
        <p:txBody>
          <a:bodyPr/>
          <a:lstStyle/>
          <a:p>
            <a:pPr>
              <a:lnSpc>
                <a:spcPct val="90000"/>
              </a:lnSpc>
            </a:pPr>
            <a:r>
              <a:rPr lang="en-US" altLang="en-US" u="sng">
                <a:solidFill>
                  <a:srgbClr val="CC0000"/>
                </a:solidFill>
              </a:rPr>
              <a:t>Adenosine Triphosphate</a:t>
            </a:r>
            <a:endParaRPr lang="en-US" altLang="en-US" u="sng"/>
          </a:p>
          <a:p>
            <a:pPr lvl="1">
              <a:lnSpc>
                <a:spcPct val="90000"/>
              </a:lnSpc>
            </a:pPr>
            <a:r>
              <a:rPr lang="en-US" altLang="en-US"/>
              <a:t>modified nucleotide</a:t>
            </a:r>
          </a:p>
          <a:p>
            <a:pPr lvl="2">
              <a:lnSpc>
                <a:spcPct val="90000"/>
              </a:lnSpc>
            </a:pPr>
            <a:r>
              <a:rPr lang="en-US" altLang="en-US" sz="2600"/>
              <a:t>nucleotide =</a:t>
            </a:r>
            <a:r>
              <a:rPr lang="en-US" altLang="en-US" sz="2600">
                <a:solidFill>
                  <a:srgbClr val="CC0000"/>
                </a:solidFill>
              </a:rPr>
              <a:t> </a:t>
            </a:r>
            <a:br>
              <a:rPr lang="en-US" altLang="en-US" sz="2600">
                <a:solidFill>
                  <a:srgbClr val="CC0000"/>
                </a:solidFill>
              </a:rPr>
            </a:br>
            <a:r>
              <a:rPr lang="en-US" altLang="en-US" sz="2600">
                <a:solidFill>
                  <a:srgbClr val="CC0000"/>
                </a:solidFill>
              </a:rPr>
              <a:t>adenine + ribose + P</a:t>
            </a:r>
            <a:r>
              <a:rPr lang="en-US" altLang="en-US" sz="2600" baseline="-25000">
                <a:solidFill>
                  <a:srgbClr val="CC0000"/>
                </a:solidFill>
              </a:rPr>
              <a:t>i</a:t>
            </a:r>
            <a:r>
              <a:rPr lang="en-US" altLang="en-US" sz="2600">
                <a:solidFill>
                  <a:srgbClr val="CC0000"/>
                </a:solidFill>
              </a:rPr>
              <a:t> </a:t>
            </a:r>
            <a:r>
              <a:rPr lang="en-US" altLang="en-US" sz="2600">
                <a:solidFill>
                  <a:srgbClr val="CC0000"/>
                </a:solidFill>
                <a:sym typeface="Symbol" charset="2"/>
              </a:rPr>
              <a:t> </a:t>
            </a:r>
            <a:r>
              <a:rPr lang="en-US" altLang="en-US" sz="2600" u="sng">
                <a:solidFill>
                  <a:srgbClr val="CC0000"/>
                </a:solidFill>
                <a:sym typeface="Symbol" charset="2"/>
              </a:rPr>
              <a:t>AMP</a:t>
            </a:r>
            <a:endParaRPr lang="en-US" altLang="en-US" sz="2600">
              <a:solidFill>
                <a:srgbClr val="CC0000"/>
              </a:solidFill>
              <a:sym typeface="Symbol" charset="2"/>
            </a:endParaRPr>
          </a:p>
          <a:p>
            <a:pPr lvl="2">
              <a:lnSpc>
                <a:spcPct val="90000"/>
              </a:lnSpc>
            </a:pPr>
            <a:r>
              <a:rPr lang="en-US" altLang="en-US" sz="2600">
                <a:solidFill>
                  <a:srgbClr val="CC0000"/>
                </a:solidFill>
              </a:rPr>
              <a:t>AMP + P</a:t>
            </a:r>
            <a:r>
              <a:rPr lang="en-US" altLang="en-US" sz="2600" baseline="-25000">
                <a:solidFill>
                  <a:srgbClr val="CC0000"/>
                </a:solidFill>
              </a:rPr>
              <a:t>i</a:t>
            </a:r>
            <a:r>
              <a:rPr lang="en-US" altLang="en-US" sz="2600">
                <a:solidFill>
                  <a:srgbClr val="CC0000"/>
                </a:solidFill>
              </a:rPr>
              <a:t> </a:t>
            </a:r>
            <a:r>
              <a:rPr lang="en-US" altLang="en-US" sz="2600">
                <a:solidFill>
                  <a:srgbClr val="CC0000"/>
                </a:solidFill>
                <a:sym typeface="Symbol" charset="2"/>
              </a:rPr>
              <a:t> </a:t>
            </a:r>
            <a:r>
              <a:rPr lang="en-US" altLang="en-US" sz="2600" u="sng">
                <a:solidFill>
                  <a:srgbClr val="CC0000"/>
                </a:solidFill>
                <a:sym typeface="Symbol" charset="2"/>
              </a:rPr>
              <a:t>ADP</a:t>
            </a:r>
            <a:endParaRPr lang="en-US" altLang="en-US" sz="2600">
              <a:solidFill>
                <a:srgbClr val="CC0000"/>
              </a:solidFill>
              <a:sym typeface="Symbol" charset="2"/>
            </a:endParaRPr>
          </a:p>
          <a:p>
            <a:pPr lvl="2">
              <a:lnSpc>
                <a:spcPct val="90000"/>
              </a:lnSpc>
            </a:pPr>
            <a:r>
              <a:rPr lang="en-US" altLang="en-US" sz="2600">
                <a:solidFill>
                  <a:srgbClr val="CC0000"/>
                </a:solidFill>
              </a:rPr>
              <a:t>ADP + P</a:t>
            </a:r>
            <a:r>
              <a:rPr lang="en-US" altLang="en-US" sz="2600" baseline="-25000">
                <a:solidFill>
                  <a:srgbClr val="CC0000"/>
                </a:solidFill>
              </a:rPr>
              <a:t>i</a:t>
            </a:r>
            <a:r>
              <a:rPr lang="en-US" altLang="en-US" sz="2600">
                <a:solidFill>
                  <a:srgbClr val="CC0000"/>
                </a:solidFill>
              </a:rPr>
              <a:t> </a:t>
            </a:r>
            <a:r>
              <a:rPr lang="en-US" altLang="en-US" sz="2600">
                <a:solidFill>
                  <a:srgbClr val="CC0000"/>
                </a:solidFill>
                <a:sym typeface="Symbol" charset="2"/>
              </a:rPr>
              <a:t> </a:t>
            </a:r>
            <a:r>
              <a:rPr lang="en-US" altLang="en-US" sz="2600" u="sng">
                <a:solidFill>
                  <a:srgbClr val="CC0000"/>
                </a:solidFill>
                <a:sym typeface="Symbol" charset="2"/>
              </a:rPr>
              <a:t>ATP</a:t>
            </a:r>
          </a:p>
          <a:p>
            <a:pPr lvl="1">
              <a:lnSpc>
                <a:spcPct val="90000"/>
              </a:lnSpc>
            </a:pPr>
            <a:r>
              <a:rPr lang="en-US" altLang="en-US" sz="2600">
                <a:sym typeface="Symbol" charset="2"/>
              </a:rPr>
              <a:t>adding phosphates is </a:t>
            </a:r>
            <a:r>
              <a:rPr lang="en-US" altLang="en-US" sz="2600" u="sng">
                <a:sym typeface="Symbol" charset="2"/>
              </a:rPr>
              <a:t>endergonic</a:t>
            </a:r>
            <a:endParaRPr lang="en-US" altLang="en-US" sz="2600">
              <a:solidFill>
                <a:schemeClr val="tx2"/>
              </a:solidFill>
              <a:sym typeface="Symbol" charset="2"/>
            </a:endParaRPr>
          </a:p>
        </p:txBody>
      </p:sp>
      <p:sp>
        <p:nvSpPr>
          <p:cNvPr id="375813" name="Rectangle 5"/>
          <p:cNvSpPr>
            <a:spLocks noChangeArrowheads="1"/>
          </p:cNvSpPr>
          <p:nvPr/>
        </p:nvSpPr>
        <p:spPr bwMode="auto">
          <a:xfrm>
            <a:off x="0" y="6248400"/>
            <a:ext cx="609600" cy="609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5826" name="Group 18"/>
          <p:cNvGrpSpPr>
            <a:grpSpLocks/>
          </p:cNvGrpSpPr>
          <p:nvPr/>
        </p:nvGrpSpPr>
        <p:grpSpPr bwMode="auto">
          <a:xfrm>
            <a:off x="6399213" y="357188"/>
            <a:ext cx="2554287" cy="2241550"/>
            <a:chOff x="240" y="1008"/>
            <a:chExt cx="1488" cy="1307"/>
          </a:xfrm>
        </p:grpSpPr>
        <p:pic>
          <p:nvPicPr>
            <p:cNvPr id="375827" name="Picture 19" descr="f8-14a_the_atp_molecule_c"/>
            <p:cNvPicPr>
              <a:picLocks noChangeAspect="1" noChangeArrowheads="1"/>
            </p:cNvPicPr>
            <p:nvPr/>
          </p:nvPicPr>
          <p:blipFill>
            <a:blip r:embed="rId3">
              <a:extLst>
                <a:ext uri="{28A0092B-C50C-407E-A947-70E740481C1C}">
                  <a14:useLocalDpi xmlns:a14="http://schemas.microsoft.com/office/drawing/2010/main" val="0"/>
                </a:ext>
              </a:extLst>
            </a:blip>
            <a:srcRect l="12375" t="3000" r="12375" b="6000"/>
            <a:stretch>
              <a:fillRect/>
            </a:stretch>
          </p:blipFill>
          <p:spPr bwMode="auto">
            <a:xfrm>
              <a:off x="288" y="1008"/>
              <a:ext cx="1440" cy="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28" name="Rectangle 20"/>
            <p:cNvSpPr>
              <a:spLocks noChangeArrowheads="1"/>
            </p:cNvSpPr>
            <p:nvPr/>
          </p:nvSpPr>
          <p:spPr bwMode="auto">
            <a:xfrm>
              <a:off x="240" y="2064"/>
              <a:ext cx="192" cy="24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75829" name="Picture 21"/>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r="35956" b="54565"/>
          <a:stretch>
            <a:fillRect/>
          </a:stretch>
        </p:blipFill>
        <p:spPr bwMode="auto">
          <a:xfrm>
            <a:off x="3492500" y="4368800"/>
            <a:ext cx="5181600"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833" name="Line 25"/>
          <p:cNvSpPr>
            <a:spLocks noChangeShapeType="1"/>
          </p:cNvSpPr>
          <p:nvPr/>
        </p:nvSpPr>
        <p:spPr bwMode="auto">
          <a:xfrm>
            <a:off x="4111625" y="5643563"/>
            <a:ext cx="182563" cy="0"/>
          </a:xfrm>
          <a:prstGeom prst="line">
            <a:avLst/>
          </a:prstGeom>
          <a:noFill/>
          <a:ln w="2857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5834" name="Line 26"/>
          <p:cNvSpPr>
            <a:spLocks noChangeShapeType="1"/>
          </p:cNvSpPr>
          <p:nvPr/>
        </p:nvSpPr>
        <p:spPr bwMode="auto">
          <a:xfrm>
            <a:off x="4794250" y="5643563"/>
            <a:ext cx="182563" cy="0"/>
          </a:xfrm>
          <a:prstGeom prst="line">
            <a:avLst/>
          </a:prstGeom>
          <a:noFill/>
          <a:ln w="28575">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5837" name="Group 29"/>
          <p:cNvGrpSpPr>
            <a:grpSpLocks/>
          </p:cNvGrpSpPr>
          <p:nvPr/>
        </p:nvGrpSpPr>
        <p:grpSpPr bwMode="auto">
          <a:xfrm>
            <a:off x="3440113" y="4429125"/>
            <a:ext cx="2570162" cy="1119188"/>
            <a:chOff x="1852" y="2590"/>
            <a:chExt cx="1619" cy="705"/>
          </a:xfrm>
        </p:grpSpPr>
        <p:sp>
          <p:nvSpPr>
            <p:cNvPr id="375830" name="Rectangle 22"/>
            <p:cNvSpPr>
              <a:spLocks noChangeArrowheads="1"/>
            </p:cNvSpPr>
            <p:nvPr/>
          </p:nvSpPr>
          <p:spPr bwMode="auto">
            <a:xfrm>
              <a:off x="1852" y="2590"/>
              <a:ext cx="1619" cy="26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2100" b="1">
                  <a:solidFill>
                    <a:srgbClr val="CC0000"/>
                  </a:solidFill>
                </a:rPr>
                <a:t>high energy bonds</a:t>
              </a:r>
            </a:p>
          </p:txBody>
        </p:sp>
        <p:sp>
          <p:nvSpPr>
            <p:cNvPr id="375835" name="Line 27"/>
            <p:cNvSpPr>
              <a:spLocks noChangeShapeType="1"/>
            </p:cNvSpPr>
            <p:nvPr/>
          </p:nvSpPr>
          <p:spPr bwMode="auto">
            <a:xfrm>
              <a:off x="2330" y="2815"/>
              <a:ext cx="0" cy="480"/>
            </a:xfrm>
            <a:prstGeom prst="line">
              <a:avLst/>
            </a:prstGeom>
            <a:noFill/>
            <a:ln w="381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5836" name="Line 28"/>
            <p:cNvSpPr>
              <a:spLocks noChangeShapeType="1"/>
            </p:cNvSpPr>
            <p:nvPr/>
          </p:nvSpPr>
          <p:spPr bwMode="auto">
            <a:xfrm>
              <a:off x="2765" y="2815"/>
              <a:ext cx="0" cy="480"/>
            </a:xfrm>
            <a:prstGeom prst="line">
              <a:avLst/>
            </a:prstGeom>
            <a:noFill/>
            <a:ln w="381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75838" name="Picture 30" descr="penguin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31750" y="5562600"/>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375839" name="AutoShape 31"/>
          <p:cNvSpPr>
            <a:spLocks noChangeArrowheads="1"/>
          </p:cNvSpPr>
          <p:nvPr/>
        </p:nvSpPr>
        <p:spPr bwMode="auto">
          <a:xfrm flipH="1">
            <a:off x="1041400" y="4367213"/>
            <a:ext cx="2081213" cy="1273175"/>
          </a:xfrm>
          <a:prstGeom prst="wedgeEllipseCallout">
            <a:avLst>
              <a:gd name="adj1" fmla="val 50759"/>
              <a:gd name="adj2" fmla="val 59722"/>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nSpc>
                <a:spcPct val="90000"/>
              </a:lnSpc>
            </a:pPr>
            <a:r>
              <a:rPr lang="en-US" altLang="en-US" sz="1800" b="1">
                <a:solidFill>
                  <a:srgbClr val="0F116A"/>
                </a:solidFill>
                <a:latin typeface="Comic Sans MS" charset="0"/>
              </a:rPr>
              <a:t>How efficient!</a:t>
            </a:r>
          </a:p>
          <a:p>
            <a:pPr>
              <a:lnSpc>
                <a:spcPct val="90000"/>
              </a:lnSpc>
            </a:pPr>
            <a:r>
              <a:rPr lang="en-US" altLang="en-US" sz="1800" b="1">
                <a:solidFill>
                  <a:srgbClr val="0F116A"/>
                </a:solidFill>
                <a:latin typeface="Comic Sans MS" charset="0"/>
              </a:rPr>
              <a:t>Build once,</a:t>
            </a:r>
            <a:br>
              <a:rPr lang="en-US" altLang="en-US" sz="1800" b="1">
                <a:solidFill>
                  <a:srgbClr val="0F116A"/>
                </a:solidFill>
                <a:latin typeface="Comic Sans MS" charset="0"/>
              </a:rPr>
            </a:br>
            <a:r>
              <a:rPr lang="en-US" altLang="en-US" sz="1800" b="1">
                <a:solidFill>
                  <a:srgbClr val="0F116A"/>
                </a:solidFill>
                <a:latin typeface="Comic Sans MS" charset="0"/>
              </a:rPr>
              <a:t>use many ways</a:t>
            </a:r>
            <a:endParaRPr lang="en-US" altLang="en-US" sz="1600" b="1">
              <a:solidFill>
                <a:srgbClr val="0F116A"/>
              </a:solidFill>
              <a:latin typeface="Comic Sans MS" charset="0"/>
            </a:endParaRPr>
          </a:p>
        </p:txBody>
      </p:sp>
      <p:sp>
        <p:nvSpPr>
          <p:cNvPr id="375843" name="Rectangle 35"/>
          <p:cNvSpPr>
            <a:spLocks noChangeArrowheads="1"/>
          </p:cNvSpPr>
          <p:nvPr/>
        </p:nvSpPr>
        <p:spPr bwMode="auto">
          <a:xfrm>
            <a:off x="3371850" y="5076825"/>
            <a:ext cx="923925" cy="1069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5844" name="Rectangle 36"/>
          <p:cNvSpPr>
            <a:spLocks noChangeArrowheads="1"/>
          </p:cNvSpPr>
          <p:nvPr/>
        </p:nvSpPr>
        <p:spPr bwMode="auto">
          <a:xfrm>
            <a:off x="3333750" y="4922838"/>
            <a:ext cx="1646238" cy="13001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105785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altLang="en-US"/>
              <a:t>How does ATP store energy?</a:t>
            </a:r>
          </a:p>
        </p:txBody>
      </p:sp>
      <p:sp>
        <p:nvSpPr>
          <p:cNvPr id="377938" name="Rectangle 82" descr="Rectangle: Click to edit Master text styles&#10;Second level&#10;Third level&#10;Fourth level&#10;Fifth level"/>
          <p:cNvSpPr>
            <a:spLocks noGrp="1" noChangeArrowheads="1"/>
          </p:cNvSpPr>
          <p:nvPr>
            <p:ph idx="1"/>
          </p:nvPr>
        </p:nvSpPr>
        <p:spPr>
          <a:xfrm>
            <a:off x="609600" y="3494088"/>
            <a:ext cx="8315325" cy="2770187"/>
          </a:xfrm>
          <a:noFill/>
          <a:ln/>
        </p:spPr>
        <p:txBody>
          <a:bodyPr/>
          <a:lstStyle/>
          <a:p>
            <a:pPr>
              <a:lnSpc>
                <a:spcPct val="90000"/>
              </a:lnSpc>
            </a:pPr>
            <a:r>
              <a:rPr lang="en-US" altLang="en-US" sz="2600" dirty="0"/>
              <a:t>Each negative PO</a:t>
            </a:r>
            <a:r>
              <a:rPr lang="en-US" altLang="en-US" sz="2600" baseline="-25000" dirty="0"/>
              <a:t>4</a:t>
            </a:r>
            <a:r>
              <a:rPr lang="en-US" altLang="en-US" sz="2600" dirty="0"/>
              <a:t> more difficult to add</a:t>
            </a:r>
          </a:p>
          <a:p>
            <a:pPr lvl="1">
              <a:lnSpc>
                <a:spcPct val="90000"/>
              </a:lnSpc>
            </a:pPr>
            <a:r>
              <a:rPr lang="en-US" altLang="en-US" sz="2400" dirty="0"/>
              <a:t>a lot of stored energy in each bond</a:t>
            </a:r>
          </a:p>
          <a:p>
            <a:pPr marL="1085850" lvl="2">
              <a:lnSpc>
                <a:spcPct val="90000"/>
              </a:lnSpc>
            </a:pPr>
            <a:r>
              <a:rPr lang="en-US" altLang="en-US" sz="2000" dirty="0"/>
              <a:t>most energy stored in 3rd P</a:t>
            </a:r>
            <a:r>
              <a:rPr lang="en-US" altLang="en-US" sz="2000" baseline="-25000" dirty="0"/>
              <a:t>i</a:t>
            </a:r>
          </a:p>
          <a:p>
            <a:pPr marL="1085850" lvl="2">
              <a:lnSpc>
                <a:spcPct val="90000"/>
              </a:lnSpc>
            </a:pPr>
            <a:r>
              <a:rPr lang="en-US" altLang="en-US" sz="2000" dirty="0"/>
              <a:t>3rd P</a:t>
            </a:r>
            <a:r>
              <a:rPr lang="en-US" altLang="en-US" sz="2000" baseline="-25000" dirty="0"/>
              <a:t>i</a:t>
            </a:r>
            <a:r>
              <a:rPr lang="en-US" altLang="en-US" sz="2000" dirty="0"/>
              <a:t> is hardest group to keep bonded to molecule </a:t>
            </a:r>
          </a:p>
          <a:p>
            <a:pPr>
              <a:lnSpc>
                <a:spcPct val="90000"/>
              </a:lnSpc>
            </a:pPr>
            <a:r>
              <a:rPr lang="en-US" altLang="en-US" sz="2600" dirty="0"/>
              <a:t>Bonding of negative P</a:t>
            </a:r>
            <a:r>
              <a:rPr lang="en-US" altLang="en-US" sz="2600" baseline="-25000" dirty="0"/>
              <a:t>i </a:t>
            </a:r>
            <a:r>
              <a:rPr lang="en-US" altLang="en-US" sz="2600" dirty="0"/>
              <a:t>groups is unstable</a:t>
            </a:r>
          </a:p>
          <a:p>
            <a:pPr lvl="1">
              <a:lnSpc>
                <a:spcPct val="90000"/>
              </a:lnSpc>
            </a:pPr>
            <a:r>
              <a:rPr lang="en-US" altLang="en-US" sz="2400" dirty="0" smtClean="0"/>
              <a:t>P</a:t>
            </a:r>
            <a:r>
              <a:rPr lang="en-US" altLang="en-US" sz="2400" baseline="-25000" dirty="0" smtClean="0"/>
              <a:t>i </a:t>
            </a:r>
            <a:r>
              <a:rPr lang="en-US" altLang="en-US" sz="2400" dirty="0"/>
              <a:t>groups “pop” off easily &amp; release </a:t>
            </a:r>
            <a:r>
              <a:rPr lang="en-US" altLang="en-US" sz="2400" dirty="0" smtClean="0"/>
              <a:t>energy</a:t>
            </a:r>
          </a:p>
          <a:p>
            <a:pPr lvl="1">
              <a:lnSpc>
                <a:spcPct val="90000"/>
              </a:lnSpc>
            </a:pPr>
            <a:r>
              <a:rPr lang="en-US" altLang="en-US" sz="2400" i="1" dirty="0" smtClean="0">
                <a:solidFill>
                  <a:srgbClr val="FF0000"/>
                </a:solidFill>
              </a:rPr>
              <a:t>Spring Loaded!</a:t>
            </a:r>
            <a:endParaRPr lang="en-US" altLang="en-US" sz="2400" i="1" dirty="0">
              <a:solidFill>
                <a:srgbClr val="FF0000"/>
              </a:solidFill>
            </a:endParaRPr>
          </a:p>
        </p:txBody>
      </p:sp>
      <p:grpSp>
        <p:nvGrpSpPr>
          <p:cNvPr id="377859" name="Group 3"/>
          <p:cNvGrpSpPr>
            <a:grpSpLocks/>
          </p:cNvGrpSpPr>
          <p:nvPr/>
        </p:nvGrpSpPr>
        <p:grpSpPr bwMode="auto">
          <a:xfrm>
            <a:off x="685800" y="1524000"/>
            <a:ext cx="2133600" cy="1524000"/>
            <a:chOff x="432" y="1152"/>
            <a:chExt cx="1344" cy="960"/>
          </a:xfrm>
        </p:grpSpPr>
        <p:sp>
          <p:nvSpPr>
            <p:cNvPr id="377860" name="Line 4"/>
            <p:cNvSpPr>
              <a:spLocks noChangeShapeType="1"/>
            </p:cNvSpPr>
            <p:nvPr/>
          </p:nvSpPr>
          <p:spPr bwMode="auto">
            <a:xfrm>
              <a:off x="1776" y="1776"/>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861" name="Group 5"/>
            <p:cNvGrpSpPr>
              <a:grpSpLocks/>
            </p:cNvGrpSpPr>
            <p:nvPr/>
          </p:nvGrpSpPr>
          <p:grpSpPr bwMode="auto">
            <a:xfrm>
              <a:off x="432" y="1152"/>
              <a:ext cx="1344" cy="960"/>
              <a:chOff x="432" y="1152"/>
              <a:chExt cx="1344" cy="960"/>
            </a:xfrm>
          </p:grpSpPr>
          <p:sp>
            <p:nvSpPr>
              <p:cNvPr id="377862" name="Line 6"/>
              <p:cNvSpPr>
                <a:spLocks noChangeShapeType="1"/>
              </p:cNvSpPr>
              <p:nvPr/>
            </p:nvSpPr>
            <p:spPr bwMode="auto">
              <a:xfrm>
                <a:off x="1324" y="1632"/>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863" name="Group 7"/>
              <p:cNvGrpSpPr>
                <a:grpSpLocks/>
              </p:cNvGrpSpPr>
              <p:nvPr/>
            </p:nvGrpSpPr>
            <p:grpSpPr bwMode="auto">
              <a:xfrm>
                <a:off x="432" y="1152"/>
                <a:ext cx="1091" cy="540"/>
                <a:chOff x="432" y="1152"/>
                <a:chExt cx="1091" cy="540"/>
              </a:xfrm>
            </p:grpSpPr>
            <p:sp>
              <p:nvSpPr>
                <p:cNvPr id="377864" name="AutoShape 8"/>
                <p:cNvSpPr>
                  <a:spLocks noChangeArrowheads="1"/>
                </p:cNvSpPr>
                <p:nvPr/>
              </p:nvSpPr>
              <p:spPr bwMode="auto">
                <a:xfrm rot="-1800000">
                  <a:off x="432" y="1152"/>
                  <a:ext cx="624" cy="54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7865" name="AutoShape 9"/>
                <p:cNvSpPr>
                  <a:spLocks noChangeArrowheads="1"/>
                </p:cNvSpPr>
                <p:nvPr/>
              </p:nvSpPr>
              <p:spPr bwMode="auto">
                <a:xfrm rot="5400000">
                  <a:off x="1008" y="1165"/>
                  <a:ext cx="528" cy="502"/>
                </a:xfrm>
                <a:prstGeom prst="pentagon">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7866" name="AutoShape 10"/>
              <p:cNvSpPr>
                <a:spLocks noChangeArrowheads="1"/>
              </p:cNvSpPr>
              <p:nvPr/>
            </p:nvSpPr>
            <p:spPr bwMode="auto">
              <a:xfrm>
                <a:off x="1296" y="1728"/>
                <a:ext cx="480" cy="384"/>
              </a:xfrm>
              <a:prstGeom prst="pentagon">
                <a:avLst/>
              </a:prstGeom>
              <a:solidFill>
                <a:srgbClr val="0C8F0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77867" name="Group 11"/>
          <p:cNvGrpSpPr>
            <a:grpSpLocks/>
          </p:cNvGrpSpPr>
          <p:nvPr/>
        </p:nvGrpSpPr>
        <p:grpSpPr bwMode="auto">
          <a:xfrm>
            <a:off x="2667000" y="1828800"/>
            <a:ext cx="1296988" cy="1143000"/>
            <a:chOff x="1680" y="1344"/>
            <a:chExt cx="817" cy="720"/>
          </a:xfrm>
        </p:grpSpPr>
        <p:sp>
          <p:nvSpPr>
            <p:cNvPr id="377868" name="Oval 12"/>
            <p:cNvSpPr>
              <a:spLocks noChangeArrowheads="1"/>
            </p:cNvSpPr>
            <p:nvPr/>
          </p:nvSpPr>
          <p:spPr bwMode="auto">
            <a:xfrm>
              <a:off x="1776" y="1392"/>
              <a:ext cx="624" cy="624"/>
            </a:xfrm>
            <a:prstGeom prst="ellipse">
              <a:avLst/>
            </a:prstGeom>
            <a:solidFill>
              <a:srgbClr val="FFFF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869" name="Text Box 13"/>
            <p:cNvSpPr txBox="1">
              <a:spLocks noChangeArrowheads="1"/>
            </p:cNvSpPr>
            <p:nvPr/>
          </p:nvSpPr>
          <p:spPr bwMode="auto">
            <a:xfrm>
              <a:off x="1968"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870" name="Rectangle 14"/>
            <p:cNvSpPr>
              <a:spLocks noChangeArrowheads="1"/>
            </p:cNvSpPr>
            <p:nvPr/>
          </p:nvSpPr>
          <p:spPr bwMode="auto">
            <a:xfrm>
              <a:off x="216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871" name="Rectangle 15"/>
            <p:cNvSpPr>
              <a:spLocks noChangeArrowheads="1"/>
            </p:cNvSpPr>
            <p:nvPr/>
          </p:nvSpPr>
          <p:spPr bwMode="auto">
            <a:xfrm>
              <a:off x="1956"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872" name="Rectangle 16"/>
            <p:cNvSpPr>
              <a:spLocks noChangeArrowheads="1"/>
            </p:cNvSpPr>
            <p:nvPr/>
          </p:nvSpPr>
          <p:spPr bwMode="auto">
            <a:xfrm>
              <a:off x="168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873" name="Group 17"/>
          <p:cNvGrpSpPr>
            <a:grpSpLocks/>
          </p:cNvGrpSpPr>
          <p:nvPr/>
        </p:nvGrpSpPr>
        <p:grpSpPr bwMode="auto">
          <a:xfrm>
            <a:off x="4419600" y="1828800"/>
            <a:ext cx="1296988" cy="1143000"/>
            <a:chOff x="2748" y="1344"/>
            <a:chExt cx="817" cy="720"/>
          </a:xfrm>
        </p:grpSpPr>
        <p:sp>
          <p:nvSpPr>
            <p:cNvPr id="377874" name="Oval 18"/>
            <p:cNvSpPr>
              <a:spLocks noChangeArrowheads="1"/>
            </p:cNvSpPr>
            <p:nvPr/>
          </p:nvSpPr>
          <p:spPr bwMode="auto">
            <a:xfrm>
              <a:off x="2844" y="1392"/>
              <a:ext cx="624" cy="624"/>
            </a:xfrm>
            <a:prstGeom prst="ellipse">
              <a:avLst/>
            </a:prstGeom>
            <a:solidFill>
              <a:srgbClr val="FFCC66"/>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875" name="Text Box 19"/>
            <p:cNvSpPr txBox="1">
              <a:spLocks noChangeArrowheads="1"/>
            </p:cNvSpPr>
            <p:nvPr/>
          </p:nvSpPr>
          <p:spPr bwMode="auto">
            <a:xfrm>
              <a:off x="3036"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876" name="Rectangle 20"/>
            <p:cNvSpPr>
              <a:spLocks noChangeArrowheads="1"/>
            </p:cNvSpPr>
            <p:nvPr/>
          </p:nvSpPr>
          <p:spPr bwMode="auto">
            <a:xfrm>
              <a:off x="322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877" name="Rectangle 21"/>
            <p:cNvSpPr>
              <a:spLocks noChangeArrowheads="1"/>
            </p:cNvSpPr>
            <p:nvPr/>
          </p:nvSpPr>
          <p:spPr bwMode="auto">
            <a:xfrm>
              <a:off x="3024"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878" name="Rectangle 22"/>
            <p:cNvSpPr>
              <a:spLocks noChangeArrowheads="1"/>
            </p:cNvSpPr>
            <p:nvPr/>
          </p:nvSpPr>
          <p:spPr bwMode="auto">
            <a:xfrm>
              <a:off x="274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879" name="Group 23"/>
          <p:cNvGrpSpPr>
            <a:grpSpLocks/>
          </p:cNvGrpSpPr>
          <p:nvPr/>
        </p:nvGrpSpPr>
        <p:grpSpPr bwMode="auto">
          <a:xfrm>
            <a:off x="5105400" y="1828800"/>
            <a:ext cx="1296988" cy="1143000"/>
            <a:chOff x="3792" y="1344"/>
            <a:chExt cx="817" cy="720"/>
          </a:xfrm>
        </p:grpSpPr>
        <p:sp>
          <p:nvSpPr>
            <p:cNvPr id="377880" name="Oval 24"/>
            <p:cNvSpPr>
              <a:spLocks noChangeArrowheads="1"/>
            </p:cNvSpPr>
            <p:nvPr/>
          </p:nvSpPr>
          <p:spPr bwMode="auto">
            <a:xfrm>
              <a:off x="3888" y="1392"/>
              <a:ext cx="624" cy="624"/>
            </a:xfrm>
            <a:prstGeom prst="ellipse">
              <a:avLst/>
            </a:prstGeom>
            <a:solidFill>
              <a:srgbClr val="FF80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881" name="Text Box 25"/>
            <p:cNvSpPr txBox="1">
              <a:spLocks noChangeArrowheads="1"/>
            </p:cNvSpPr>
            <p:nvPr/>
          </p:nvSpPr>
          <p:spPr bwMode="auto">
            <a:xfrm>
              <a:off x="4080"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882" name="Rectangle 26"/>
            <p:cNvSpPr>
              <a:spLocks noChangeArrowheads="1"/>
            </p:cNvSpPr>
            <p:nvPr/>
          </p:nvSpPr>
          <p:spPr bwMode="auto">
            <a:xfrm>
              <a:off x="427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883" name="Rectangle 27"/>
            <p:cNvSpPr>
              <a:spLocks noChangeArrowheads="1"/>
            </p:cNvSpPr>
            <p:nvPr/>
          </p:nvSpPr>
          <p:spPr bwMode="auto">
            <a:xfrm>
              <a:off x="4068"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884" name="Rectangle 28"/>
            <p:cNvSpPr>
              <a:spLocks noChangeArrowheads="1"/>
            </p:cNvSpPr>
            <p:nvPr/>
          </p:nvSpPr>
          <p:spPr bwMode="auto">
            <a:xfrm>
              <a:off x="379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885" name="Group 29"/>
          <p:cNvGrpSpPr>
            <a:grpSpLocks/>
          </p:cNvGrpSpPr>
          <p:nvPr/>
        </p:nvGrpSpPr>
        <p:grpSpPr bwMode="auto">
          <a:xfrm>
            <a:off x="685800" y="1524000"/>
            <a:ext cx="4192588" cy="1752600"/>
            <a:chOff x="432" y="1152"/>
            <a:chExt cx="2641" cy="1104"/>
          </a:xfrm>
        </p:grpSpPr>
        <p:sp>
          <p:nvSpPr>
            <p:cNvPr id="377886" name="AutoShape 30"/>
            <p:cNvSpPr>
              <a:spLocks noChangeArrowheads="1"/>
            </p:cNvSpPr>
            <p:nvPr/>
          </p:nvSpPr>
          <p:spPr bwMode="auto">
            <a:xfrm>
              <a:off x="1969" y="1152"/>
              <a:ext cx="1104" cy="1104"/>
            </a:xfrm>
            <a:prstGeom prst="sun">
              <a:avLst>
                <a:gd name="adj" fmla="val 25000"/>
              </a:avLst>
            </a:prstGeom>
            <a:solidFill>
              <a:srgbClr val="FFF798"/>
            </a:solidFill>
            <a:ln w="9525">
              <a:solidFill>
                <a:srgbClr val="FFF79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887" name="Group 31"/>
            <p:cNvGrpSpPr>
              <a:grpSpLocks/>
            </p:cNvGrpSpPr>
            <p:nvPr/>
          </p:nvGrpSpPr>
          <p:grpSpPr bwMode="auto">
            <a:xfrm>
              <a:off x="432" y="1152"/>
              <a:ext cx="2497" cy="960"/>
              <a:chOff x="432" y="1152"/>
              <a:chExt cx="2497" cy="960"/>
            </a:xfrm>
          </p:grpSpPr>
          <p:grpSp>
            <p:nvGrpSpPr>
              <p:cNvPr id="377888" name="Group 32"/>
              <p:cNvGrpSpPr>
                <a:grpSpLocks/>
              </p:cNvGrpSpPr>
              <p:nvPr/>
            </p:nvGrpSpPr>
            <p:grpSpPr bwMode="auto">
              <a:xfrm>
                <a:off x="432" y="1152"/>
                <a:ext cx="1344" cy="960"/>
                <a:chOff x="432" y="1152"/>
                <a:chExt cx="1344" cy="960"/>
              </a:xfrm>
            </p:grpSpPr>
            <p:sp>
              <p:nvSpPr>
                <p:cNvPr id="377889" name="Line 33"/>
                <p:cNvSpPr>
                  <a:spLocks noChangeShapeType="1"/>
                </p:cNvSpPr>
                <p:nvPr/>
              </p:nvSpPr>
              <p:spPr bwMode="auto">
                <a:xfrm>
                  <a:off x="1776" y="1776"/>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890" name="Group 34"/>
                <p:cNvGrpSpPr>
                  <a:grpSpLocks/>
                </p:cNvGrpSpPr>
                <p:nvPr/>
              </p:nvGrpSpPr>
              <p:grpSpPr bwMode="auto">
                <a:xfrm>
                  <a:off x="432" y="1152"/>
                  <a:ext cx="1344" cy="960"/>
                  <a:chOff x="432" y="1152"/>
                  <a:chExt cx="1344" cy="960"/>
                </a:xfrm>
              </p:grpSpPr>
              <p:sp>
                <p:nvSpPr>
                  <p:cNvPr id="377891" name="Line 35"/>
                  <p:cNvSpPr>
                    <a:spLocks noChangeShapeType="1"/>
                  </p:cNvSpPr>
                  <p:nvPr/>
                </p:nvSpPr>
                <p:spPr bwMode="auto">
                  <a:xfrm>
                    <a:off x="1324" y="1632"/>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892" name="Group 36"/>
                  <p:cNvGrpSpPr>
                    <a:grpSpLocks/>
                  </p:cNvGrpSpPr>
                  <p:nvPr/>
                </p:nvGrpSpPr>
                <p:grpSpPr bwMode="auto">
                  <a:xfrm>
                    <a:off x="432" y="1152"/>
                    <a:ext cx="1091" cy="540"/>
                    <a:chOff x="432" y="1152"/>
                    <a:chExt cx="1091" cy="540"/>
                  </a:xfrm>
                </p:grpSpPr>
                <p:sp>
                  <p:nvSpPr>
                    <p:cNvPr id="377893" name="AutoShape 37"/>
                    <p:cNvSpPr>
                      <a:spLocks noChangeArrowheads="1"/>
                    </p:cNvSpPr>
                    <p:nvPr/>
                  </p:nvSpPr>
                  <p:spPr bwMode="auto">
                    <a:xfrm rot="-1800000">
                      <a:off x="432" y="1152"/>
                      <a:ext cx="624" cy="54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7894" name="AutoShape 38"/>
                    <p:cNvSpPr>
                      <a:spLocks noChangeArrowheads="1"/>
                    </p:cNvSpPr>
                    <p:nvPr/>
                  </p:nvSpPr>
                  <p:spPr bwMode="auto">
                    <a:xfrm rot="5400000">
                      <a:off x="1008" y="1165"/>
                      <a:ext cx="528" cy="502"/>
                    </a:xfrm>
                    <a:prstGeom prst="pentagon">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7895" name="AutoShape 39"/>
                  <p:cNvSpPr>
                    <a:spLocks noChangeArrowheads="1"/>
                  </p:cNvSpPr>
                  <p:nvPr/>
                </p:nvSpPr>
                <p:spPr bwMode="auto">
                  <a:xfrm>
                    <a:off x="1296" y="1728"/>
                    <a:ext cx="480" cy="384"/>
                  </a:xfrm>
                  <a:prstGeom prst="pentagon">
                    <a:avLst/>
                  </a:prstGeom>
                  <a:solidFill>
                    <a:srgbClr val="0C8F0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77896" name="Group 40"/>
              <p:cNvGrpSpPr>
                <a:grpSpLocks/>
              </p:cNvGrpSpPr>
              <p:nvPr/>
            </p:nvGrpSpPr>
            <p:grpSpPr bwMode="auto">
              <a:xfrm>
                <a:off x="1680" y="1344"/>
                <a:ext cx="817" cy="720"/>
                <a:chOff x="1680" y="1344"/>
                <a:chExt cx="817" cy="720"/>
              </a:xfrm>
            </p:grpSpPr>
            <p:sp>
              <p:nvSpPr>
                <p:cNvPr id="377897" name="Oval 41"/>
                <p:cNvSpPr>
                  <a:spLocks noChangeArrowheads="1"/>
                </p:cNvSpPr>
                <p:nvPr/>
              </p:nvSpPr>
              <p:spPr bwMode="auto">
                <a:xfrm>
                  <a:off x="1776" y="1392"/>
                  <a:ext cx="624" cy="624"/>
                </a:xfrm>
                <a:prstGeom prst="ellipse">
                  <a:avLst/>
                </a:prstGeom>
                <a:solidFill>
                  <a:srgbClr val="FFFF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898" name="Text Box 42"/>
                <p:cNvSpPr txBox="1">
                  <a:spLocks noChangeArrowheads="1"/>
                </p:cNvSpPr>
                <p:nvPr/>
              </p:nvSpPr>
              <p:spPr bwMode="auto">
                <a:xfrm>
                  <a:off x="1968"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899" name="Rectangle 43"/>
                <p:cNvSpPr>
                  <a:spLocks noChangeArrowheads="1"/>
                </p:cNvSpPr>
                <p:nvPr/>
              </p:nvSpPr>
              <p:spPr bwMode="auto">
                <a:xfrm>
                  <a:off x="216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900" name="Rectangle 44"/>
                <p:cNvSpPr>
                  <a:spLocks noChangeArrowheads="1"/>
                </p:cNvSpPr>
                <p:nvPr/>
              </p:nvSpPr>
              <p:spPr bwMode="auto">
                <a:xfrm>
                  <a:off x="1956"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901" name="Rectangle 45"/>
                <p:cNvSpPr>
                  <a:spLocks noChangeArrowheads="1"/>
                </p:cNvSpPr>
                <p:nvPr/>
              </p:nvSpPr>
              <p:spPr bwMode="auto">
                <a:xfrm>
                  <a:off x="168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902" name="Group 46"/>
              <p:cNvGrpSpPr>
                <a:grpSpLocks/>
              </p:cNvGrpSpPr>
              <p:nvPr/>
            </p:nvGrpSpPr>
            <p:grpSpPr bwMode="auto">
              <a:xfrm>
                <a:off x="2112" y="1344"/>
                <a:ext cx="817" cy="720"/>
                <a:chOff x="2748" y="1344"/>
                <a:chExt cx="817" cy="720"/>
              </a:xfrm>
            </p:grpSpPr>
            <p:sp>
              <p:nvSpPr>
                <p:cNvPr id="377903" name="Oval 47"/>
                <p:cNvSpPr>
                  <a:spLocks noChangeArrowheads="1"/>
                </p:cNvSpPr>
                <p:nvPr/>
              </p:nvSpPr>
              <p:spPr bwMode="auto">
                <a:xfrm>
                  <a:off x="2844" y="1392"/>
                  <a:ext cx="624" cy="624"/>
                </a:xfrm>
                <a:prstGeom prst="ellipse">
                  <a:avLst/>
                </a:prstGeom>
                <a:solidFill>
                  <a:srgbClr val="FFCC66"/>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904" name="Text Box 48"/>
                <p:cNvSpPr txBox="1">
                  <a:spLocks noChangeArrowheads="1"/>
                </p:cNvSpPr>
                <p:nvPr/>
              </p:nvSpPr>
              <p:spPr bwMode="auto">
                <a:xfrm>
                  <a:off x="3036"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905" name="Rectangle 49"/>
                <p:cNvSpPr>
                  <a:spLocks noChangeArrowheads="1"/>
                </p:cNvSpPr>
                <p:nvPr/>
              </p:nvSpPr>
              <p:spPr bwMode="auto">
                <a:xfrm>
                  <a:off x="322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906" name="Rectangle 50"/>
                <p:cNvSpPr>
                  <a:spLocks noChangeArrowheads="1"/>
                </p:cNvSpPr>
                <p:nvPr/>
              </p:nvSpPr>
              <p:spPr bwMode="auto">
                <a:xfrm>
                  <a:off x="3024"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907" name="Rectangle 51"/>
                <p:cNvSpPr>
                  <a:spLocks noChangeArrowheads="1"/>
                </p:cNvSpPr>
                <p:nvPr/>
              </p:nvSpPr>
              <p:spPr bwMode="auto">
                <a:xfrm>
                  <a:off x="274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grpSp>
      <p:grpSp>
        <p:nvGrpSpPr>
          <p:cNvPr id="377908" name="Group 52"/>
          <p:cNvGrpSpPr>
            <a:grpSpLocks/>
          </p:cNvGrpSpPr>
          <p:nvPr/>
        </p:nvGrpSpPr>
        <p:grpSpPr bwMode="auto">
          <a:xfrm>
            <a:off x="685800" y="1524000"/>
            <a:ext cx="4876800" cy="1752600"/>
            <a:chOff x="432" y="1152"/>
            <a:chExt cx="3072" cy="1104"/>
          </a:xfrm>
        </p:grpSpPr>
        <p:sp>
          <p:nvSpPr>
            <p:cNvPr id="377909" name="AutoShape 53"/>
            <p:cNvSpPr>
              <a:spLocks noChangeArrowheads="1"/>
            </p:cNvSpPr>
            <p:nvPr/>
          </p:nvSpPr>
          <p:spPr bwMode="auto">
            <a:xfrm>
              <a:off x="1969" y="1152"/>
              <a:ext cx="1104" cy="1104"/>
            </a:xfrm>
            <a:prstGeom prst="sun">
              <a:avLst>
                <a:gd name="adj" fmla="val 25000"/>
              </a:avLst>
            </a:prstGeom>
            <a:solidFill>
              <a:srgbClr val="FFF798"/>
            </a:solidFill>
            <a:ln w="9525">
              <a:solidFill>
                <a:srgbClr val="FFF79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7910" name="AutoShape 54"/>
            <p:cNvSpPr>
              <a:spLocks noChangeArrowheads="1"/>
            </p:cNvSpPr>
            <p:nvPr/>
          </p:nvSpPr>
          <p:spPr bwMode="auto">
            <a:xfrm>
              <a:off x="2400" y="1152"/>
              <a:ext cx="1104" cy="1104"/>
            </a:xfrm>
            <a:prstGeom prst="sun">
              <a:avLst>
                <a:gd name="adj" fmla="val 25000"/>
              </a:avLst>
            </a:prstGeom>
            <a:solidFill>
              <a:srgbClr val="FFF798"/>
            </a:solidFill>
            <a:ln w="9525">
              <a:solidFill>
                <a:srgbClr val="FFF79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911" name="Group 55"/>
            <p:cNvGrpSpPr>
              <a:grpSpLocks/>
            </p:cNvGrpSpPr>
            <p:nvPr/>
          </p:nvGrpSpPr>
          <p:grpSpPr bwMode="auto">
            <a:xfrm>
              <a:off x="432" y="1152"/>
              <a:ext cx="2929" cy="960"/>
              <a:chOff x="432" y="1152"/>
              <a:chExt cx="2929" cy="960"/>
            </a:xfrm>
          </p:grpSpPr>
          <p:grpSp>
            <p:nvGrpSpPr>
              <p:cNvPr id="377912" name="Group 56"/>
              <p:cNvGrpSpPr>
                <a:grpSpLocks/>
              </p:cNvGrpSpPr>
              <p:nvPr/>
            </p:nvGrpSpPr>
            <p:grpSpPr bwMode="auto">
              <a:xfrm>
                <a:off x="432" y="1152"/>
                <a:ext cx="1344" cy="960"/>
                <a:chOff x="432" y="1152"/>
                <a:chExt cx="1344" cy="960"/>
              </a:xfrm>
            </p:grpSpPr>
            <p:sp>
              <p:nvSpPr>
                <p:cNvPr id="377913" name="Line 57"/>
                <p:cNvSpPr>
                  <a:spLocks noChangeShapeType="1"/>
                </p:cNvSpPr>
                <p:nvPr/>
              </p:nvSpPr>
              <p:spPr bwMode="auto">
                <a:xfrm>
                  <a:off x="1776" y="1776"/>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914" name="Group 58"/>
                <p:cNvGrpSpPr>
                  <a:grpSpLocks/>
                </p:cNvGrpSpPr>
                <p:nvPr/>
              </p:nvGrpSpPr>
              <p:grpSpPr bwMode="auto">
                <a:xfrm>
                  <a:off x="432" y="1152"/>
                  <a:ext cx="1344" cy="960"/>
                  <a:chOff x="432" y="1152"/>
                  <a:chExt cx="1344" cy="960"/>
                </a:xfrm>
              </p:grpSpPr>
              <p:sp>
                <p:nvSpPr>
                  <p:cNvPr id="377915" name="Line 59"/>
                  <p:cNvSpPr>
                    <a:spLocks noChangeShapeType="1"/>
                  </p:cNvSpPr>
                  <p:nvPr/>
                </p:nvSpPr>
                <p:spPr bwMode="auto">
                  <a:xfrm>
                    <a:off x="1324" y="1632"/>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7916" name="Group 60"/>
                  <p:cNvGrpSpPr>
                    <a:grpSpLocks/>
                  </p:cNvGrpSpPr>
                  <p:nvPr/>
                </p:nvGrpSpPr>
                <p:grpSpPr bwMode="auto">
                  <a:xfrm>
                    <a:off x="432" y="1152"/>
                    <a:ext cx="1091" cy="540"/>
                    <a:chOff x="432" y="1152"/>
                    <a:chExt cx="1091" cy="540"/>
                  </a:xfrm>
                </p:grpSpPr>
                <p:sp>
                  <p:nvSpPr>
                    <p:cNvPr id="377917" name="AutoShape 61"/>
                    <p:cNvSpPr>
                      <a:spLocks noChangeArrowheads="1"/>
                    </p:cNvSpPr>
                    <p:nvPr/>
                  </p:nvSpPr>
                  <p:spPr bwMode="auto">
                    <a:xfrm rot="-1800000">
                      <a:off x="432" y="1152"/>
                      <a:ext cx="624" cy="54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7918" name="AutoShape 62"/>
                    <p:cNvSpPr>
                      <a:spLocks noChangeArrowheads="1"/>
                    </p:cNvSpPr>
                    <p:nvPr/>
                  </p:nvSpPr>
                  <p:spPr bwMode="auto">
                    <a:xfrm rot="5400000">
                      <a:off x="1008" y="1165"/>
                      <a:ext cx="528" cy="502"/>
                    </a:xfrm>
                    <a:prstGeom prst="pentagon">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7919" name="AutoShape 63"/>
                  <p:cNvSpPr>
                    <a:spLocks noChangeArrowheads="1"/>
                  </p:cNvSpPr>
                  <p:nvPr/>
                </p:nvSpPr>
                <p:spPr bwMode="auto">
                  <a:xfrm>
                    <a:off x="1296" y="1728"/>
                    <a:ext cx="480" cy="384"/>
                  </a:xfrm>
                  <a:prstGeom prst="pentagon">
                    <a:avLst/>
                  </a:prstGeom>
                  <a:solidFill>
                    <a:srgbClr val="0C8F0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77920" name="Group 64"/>
              <p:cNvGrpSpPr>
                <a:grpSpLocks/>
              </p:cNvGrpSpPr>
              <p:nvPr/>
            </p:nvGrpSpPr>
            <p:grpSpPr bwMode="auto">
              <a:xfrm>
                <a:off x="1680" y="1344"/>
                <a:ext cx="817" cy="720"/>
                <a:chOff x="1680" y="1344"/>
                <a:chExt cx="817" cy="720"/>
              </a:xfrm>
            </p:grpSpPr>
            <p:sp>
              <p:nvSpPr>
                <p:cNvPr id="377921" name="Oval 65"/>
                <p:cNvSpPr>
                  <a:spLocks noChangeArrowheads="1"/>
                </p:cNvSpPr>
                <p:nvPr/>
              </p:nvSpPr>
              <p:spPr bwMode="auto">
                <a:xfrm>
                  <a:off x="1776" y="1392"/>
                  <a:ext cx="624" cy="624"/>
                </a:xfrm>
                <a:prstGeom prst="ellipse">
                  <a:avLst/>
                </a:prstGeom>
                <a:solidFill>
                  <a:srgbClr val="FFFF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922" name="Text Box 66"/>
                <p:cNvSpPr txBox="1">
                  <a:spLocks noChangeArrowheads="1"/>
                </p:cNvSpPr>
                <p:nvPr/>
              </p:nvSpPr>
              <p:spPr bwMode="auto">
                <a:xfrm>
                  <a:off x="1968"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923" name="Rectangle 67"/>
                <p:cNvSpPr>
                  <a:spLocks noChangeArrowheads="1"/>
                </p:cNvSpPr>
                <p:nvPr/>
              </p:nvSpPr>
              <p:spPr bwMode="auto">
                <a:xfrm>
                  <a:off x="216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924" name="Rectangle 68"/>
                <p:cNvSpPr>
                  <a:spLocks noChangeArrowheads="1"/>
                </p:cNvSpPr>
                <p:nvPr/>
              </p:nvSpPr>
              <p:spPr bwMode="auto">
                <a:xfrm>
                  <a:off x="1956"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925" name="Rectangle 69"/>
                <p:cNvSpPr>
                  <a:spLocks noChangeArrowheads="1"/>
                </p:cNvSpPr>
                <p:nvPr/>
              </p:nvSpPr>
              <p:spPr bwMode="auto">
                <a:xfrm>
                  <a:off x="168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926" name="Group 70"/>
              <p:cNvGrpSpPr>
                <a:grpSpLocks/>
              </p:cNvGrpSpPr>
              <p:nvPr/>
            </p:nvGrpSpPr>
            <p:grpSpPr bwMode="auto">
              <a:xfrm>
                <a:off x="2112" y="1344"/>
                <a:ext cx="817" cy="720"/>
                <a:chOff x="2748" y="1344"/>
                <a:chExt cx="817" cy="720"/>
              </a:xfrm>
            </p:grpSpPr>
            <p:sp>
              <p:nvSpPr>
                <p:cNvPr id="377927" name="Oval 71"/>
                <p:cNvSpPr>
                  <a:spLocks noChangeArrowheads="1"/>
                </p:cNvSpPr>
                <p:nvPr/>
              </p:nvSpPr>
              <p:spPr bwMode="auto">
                <a:xfrm>
                  <a:off x="2844" y="1392"/>
                  <a:ext cx="624" cy="624"/>
                </a:xfrm>
                <a:prstGeom prst="ellipse">
                  <a:avLst/>
                </a:prstGeom>
                <a:solidFill>
                  <a:srgbClr val="FFCC66"/>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928" name="Text Box 72"/>
                <p:cNvSpPr txBox="1">
                  <a:spLocks noChangeArrowheads="1"/>
                </p:cNvSpPr>
                <p:nvPr/>
              </p:nvSpPr>
              <p:spPr bwMode="auto">
                <a:xfrm>
                  <a:off x="3036"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929" name="Rectangle 73"/>
                <p:cNvSpPr>
                  <a:spLocks noChangeArrowheads="1"/>
                </p:cNvSpPr>
                <p:nvPr/>
              </p:nvSpPr>
              <p:spPr bwMode="auto">
                <a:xfrm>
                  <a:off x="322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930" name="Rectangle 74"/>
                <p:cNvSpPr>
                  <a:spLocks noChangeArrowheads="1"/>
                </p:cNvSpPr>
                <p:nvPr/>
              </p:nvSpPr>
              <p:spPr bwMode="auto">
                <a:xfrm>
                  <a:off x="3024"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931" name="Rectangle 75"/>
                <p:cNvSpPr>
                  <a:spLocks noChangeArrowheads="1"/>
                </p:cNvSpPr>
                <p:nvPr/>
              </p:nvSpPr>
              <p:spPr bwMode="auto">
                <a:xfrm>
                  <a:off x="274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7932" name="Group 76"/>
              <p:cNvGrpSpPr>
                <a:grpSpLocks/>
              </p:cNvGrpSpPr>
              <p:nvPr/>
            </p:nvGrpSpPr>
            <p:grpSpPr bwMode="auto">
              <a:xfrm>
                <a:off x="2544" y="1344"/>
                <a:ext cx="817" cy="720"/>
                <a:chOff x="3792" y="1344"/>
                <a:chExt cx="817" cy="720"/>
              </a:xfrm>
            </p:grpSpPr>
            <p:sp>
              <p:nvSpPr>
                <p:cNvPr id="377933" name="Oval 77"/>
                <p:cNvSpPr>
                  <a:spLocks noChangeArrowheads="1"/>
                </p:cNvSpPr>
                <p:nvPr/>
              </p:nvSpPr>
              <p:spPr bwMode="auto">
                <a:xfrm>
                  <a:off x="3888" y="1392"/>
                  <a:ext cx="624" cy="624"/>
                </a:xfrm>
                <a:prstGeom prst="ellipse">
                  <a:avLst/>
                </a:prstGeom>
                <a:solidFill>
                  <a:srgbClr val="FF80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7934" name="Text Box 78"/>
                <p:cNvSpPr txBox="1">
                  <a:spLocks noChangeArrowheads="1"/>
                </p:cNvSpPr>
                <p:nvPr/>
              </p:nvSpPr>
              <p:spPr bwMode="auto">
                <a:xfrm>
                  <a:off x="4080"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7935" name="Rectangle 79"/>
                <p:cNvSpPr>
                  <a:spLocks noChangeArrowheads="1"/>
                </p:cNvSpPr>
                <p:nvPr/>
              </p:nvSpPr>
              <p:spPr bwMode="auto">
                <a:xfrm>
                  <a:off x="427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7936" name="Rectangle 80"/>
                <p:cNvSpPr>
                  <a:spLocks noChangeArrowheads="1"/>
                </p:cNvSpPr>
                <p:nvPr/>
              </p:nvSpPr>
              <p:spPr bwMode="auto">
                <a:xfrm>
                  <a:off x="4068"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7937" name="Rectangle 81"/>
                <p:cNvSpPr>
                  <a:spLocks noChangeArrowheads="1"/>
                </p:cNvSpPr>
                <p:nvPr/>
              </p:nvSpPr>
              <p:spPr bwMode="auto">
                <a:xfrm>
                  <a:off x="379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grpSp>
      <p:sp>
        <p:nvSpPr>
          <p:cNvPr id="377944" name="Rectangle 88"/>
          <p:cNvSpPr>
            <a:spLocks noChangeArrowheads="1"/>
          </p:cNvSpPr>
          <p:nvPr/>
        </p:nvSpPr>
        <p:spPr bwMode="auto">
          <a:xfrm>
            <a:off x="781050" y="6415088"/>
            <a:ext cx="7580313" cy="366712"/>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solidFill>
                  <a:srgbClr val="0F116A"/>
                </a:solidFill>
              </a:rPr>
              <a:t>Instability of its P bonds makes ATP an excellent energy donor</a:t>
            </a:r>
          </a:p>
        </p:txBody>
      </p:sp>
      <p:pic>
        <p:nvPicPr>
          <p:cNvPr id="377948" name="Picture 92" descr="penguin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69238" y="2441575"/>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377949" name="AutoShape 93"/>
          <p:cNvSpPr>
            <a:spLocks noChangeArrowheads="1"/>
          </p:cNvSpPr>
          <p:nvPr/>
        </p:nvSpPr>
        <p:spPr bwMode="auto">
          <a:xfrm>
            <a:off x="7110413" y="417513"/>
            <a:ext cx="1841500" cy="1397000"/>
          </a:xfrm>
          <a:prstGeom prst="wedgeEllipseCallout">
            <a:avLst>
              <a:gd name="adj1" fmla="val 4569"/>
              <a:gd name="adj2" fmla="val 109319"/>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r>
              <a:rPr lang="en-US" altLang="en-US" sz="1800" b="1">
                <a:solidFill>
                  <a:srgbClr val="0F116A"/>
                </a:solidFill>
                <a:latin typeface="Comic Sans MS" charset="0"/>
              </a:rPr>
              <a:t>I think</a:t>
            </a:r>
            <a:br>
              <a:rPr lang="en-US" altLang="en-US" sz="1800" b="1">
                <a:solidFill>
                  <a:srgbClr val="0F116A"/>
                </a:solidFill>
                <a:latin typeface="Comic Sans MS" charset="0"/>
              </a:rPr>
            </a:br>
            <a:r>
              <a:rPr lang="en-US" altLang="en-US" sz="1800" b="1">
                <a:solidFill>
                  <a:srgbClr val="0F116A"/>
                </a:solidFill>
                <a:latin typeface="Comic Sans MS" charset="0"/>
              </a:rPr>
              <a:t>he’s a bit</a:t>
            </a:r>
            <a:br>
              <a:rPr lang="en-US" altLang="en-US" sz="1800" b="1">
                <a:solidFill>
                  <a:srgbClr val="0F116A"/>
                </a:solidFill>
                <a:latin typeface="Comic Sans MS" charset="0"/>
              </a:rPr>
            </a:br>
            <a:r>
              <a:rPr lang="en-US" altLang="en-US" sz="1800" b="1">
                <a:solidFill>
                  <a:srgbClr val="0F116A"/>
                </a:solidFill>
                <a:latin typeface="Comic Sans MS" charset="0"/>
              </a:rPr>
              <a:t>unstable…</a:t>
            </a:r>
            <a:br>
              <a:rPr lang="en-US" altLang="en-US" sz="1800" b="1">
                <a:solidFill>
                  <a:srgbClr val="0F116A"/>
                </a:solidFill>
                <a:latin typeface="Comic Sans MS" charset="0"/>
              </a:rPr>
            </a:br>
            <a:r>
              <a:rPr lang="en-US" altLang="en-US" sz="1800" b="1">
                <a:solidFill>
                  <a:srgbClr val="0F116A"/>
                </a:solidFill>
                <a:latin typeface="Comic Sans MS" charset="0"/>
              </a:rPr>
              <a:t>don’t you?</a:t>
            </a:r>
          </a:p>
        </p:txBody>
      </p:sp>
      <p:sp>
        <p:nvSpPr>
          <p:cNvPr id="377950" name="Rectangle 94"/>
          <p:cNvSpPr>
            <a:spLocks noChangeArrowheads="1"/>
          </p:cNvSpPr>
          <p:nvPr/>
        </p:nvSpPr>
        <p:spPr bwMode="auto">
          <a:xfrm>
            <a:off x="822325" y="2646363"/>
            <a:ext cx="917575" cy="488950"/>
          </a:xfrm>
          <a:prstGeom prst="rect">
            <a:avLst/>
          </a:prstGeom>
          <a:noFill/>
          <a:ln>
            <a:noFill/>
          </a:ln>
          <a:effectLst>
            <a:outerShdw blurRad="12700" dist="35921" dir="2700000" algn="ctr" rotWithShape="0">
              <a:srgbClr val="808080"/>
            </a:outerShdw>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r>
              <a:rPr lang="en-US" altLang="en-US" sz="2600" b="1">
                <a:solidFill>
                  <a:srgbClr val="FFEA18"/>
                </a:solidFill>
              </a:rPr>
              <a:t>AMP</a:t>
            </a:r>
            <a:endParaRPr lang="en-US" altLang="en-US" sz="2600" b="1">
              <a:solidFill>
                <a:srgbClr val="FFEA18"/>
              </a:solidFill>
              <a:effectLst>
                <a:outerShdw blurRad="38100" dist="38100" dir="2700000" algn="tl">
                  <a:srgbClr val="C0C0C0"/>
                </a:outerShdw>
              </a:effectLst>
            </a:endParaRPr>
          </a:p>
        </p:txBody>
      </p:sp>
      <p:sp>
        <p:nvSpPr>
          <p:cNvPr id="377951" name="Rectangle 95"/>
          <p:cNvSpPr>
            <a:spLocks noChangeArrowheads="1"/>
          </p:cNvSpPr>
          <p:nvPr/>
        </p:nvSpPr>
        <p:spPr bwMode="auto">
          <a:xfrm>
            <a:off x="822325" y="2646363"/>
            <a:ext cx="881063" cy="48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12700" dist="35921" dir="2700000" algn="ctr" rotWithShape="0">
                    <a:srgbClr val="808080"/>
                  </a:outerShdw>
                </a:effectLst>
              </a14:hiddenEffects>
            </a:ext>
          </a:extLst>
        </p:spPr>
        <p:txBody>
          <a:bodyPr wrap="none" anchor="ctr">
            <a:spAutoFit/>
          </a:bodyPr>
          <a:lstStyle/>
          <a:p>
            <a:r>
              <a:rPr lang="en-US" altLang="en-US" sz="2600" b="1">
                <a:solidFill>
                  <a:srgbClr val="FF6404"/>
                </a:solidFill>
              </a:rPr>
              <a:t>ADP</a:t>
            </a:r>
            <a:endParaRPr lang="en-US" altLang="en-US" sz="2600" b="1">
              <a:solidFill>
                <a:srgbClr val="FF6404"/>
              </a:solidFill>
              <a:effectLst>
                <a:outerShdw blurRad="38100" dist="38100" dir="2700000" algn="tl">
                  <a:srgbClr val="C0C0C0"/>
                </a:outerShdw>
              </a:effectLst>
            </a:endParaRPr>
          </a:p>
        </p:txBody>
      </p:sp>
      <p:sp>
        <p:nvSpPr>
          <p:cNvPr id="377952" name="Rectangle 96"/>
          <p:cNvSpPr>
            <a:spLocks noChangeArrowheads="1"/>
          </p:cNvSpPr>
          <p:nvPr/>
        </p:nvSpPr>
        <p:spPr bwMode="auto">
          <a:xfrm>
            <a:off x="841375" y="2646363"/>
            <a:ext cx="844550" cy="48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12700" dist="35921" dir="2700000" algn="ctr" rotWithShape="0">
                    <a:srgbClr val="808080"/>
                  </a:outerShdw>
                </a:effectLst>
              </a14:hiddenEffects>
            </a:ext>
          </a:extLst>
        </p:spPr>
        <p:txBody>
          <a:bodyPr wrap="none" anchor="ctr">
            <a:spAutoFit/>
          </a:bodyPr>
          <a:lstStyle/>
          <a:p>
            <a:r>
              <a:rPr lang="en-US" altLang="en-US" sz="2600" b="1">
                <a:solidFill>
                  <a:srgbClr val="CC0000"/>
                </a:solidFill>
              </a:rPr>
              <a:t>ATP</a:t>
            </a:r>
            <a:endParaRPr lang="en-US" altLang="en-US" sz="2600" b="1">
              <a:solidFill>
                <a:srgbClr val="FF6404"/>
              </a:solidFill>
              <a:effectLst>
                <a:outerShdw blurRad="38100" dist="38100" dir="2700000" algn="tl">
                  <a:srgbClr val="C0C0C0"/>
                </a:outerShdw>
              </a:effectLst>
            </a:endParaRPr>
          </a:p>
        </p:txBody>
      </p:sp>
    </p:spTree>
    <p:extLst>
      <p:ext uri="{BB962C8B-B14F-4D97-AF65-F5344CB8AC3E}">
        <p14:creationId xmlns:p14="http://schemas.microsoft.com/office/powerpoint/2010/main" val="8598583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77873"/>
                                        </p:tgtEl>
                                        <p:attrNameLst>
                                          <p:attrName>style.visibility</p:attrName>
                                        </p:attrNameLst>
                                      </p:cBhvr>
                                      <p:to>
                                        <p:strVal val="visible"/>
                                      </p:to>
                                    </p:set>
                                    <p:anim calcmode="lin" valueType="num">
                                      <p:cBhvr>
                                        <p:cTn id="7" dur="1000" fill="hold"/>
                                        <p:tgtEl>
                                          <p:spTgt spid="377873"/>
                                        </p:tgtEl>
                                        <p:attrNameLst>
                                          <p:attrName>ppt_w</p:attrName>
                                        </p:attrNameLst>
                                      </p:cBhvr>
                                      <p:tavLst>
                                        <p:tav tm="0">
                                          <p:val>
                                            <p:fltVal val="0"/>
                                          </p:val>
                                        </p:tav>
                                        <p:tav tm="100000">
                                          <p:val>
                                            <p:strVal val="#ppt_w"/>
                                          </p:val>
                                        </p:tav>
                                      </p:tavLst>
                                    </p:anim>
                                    <p:anim calcmode="lin" valueType="num">
                                      <p:cBhvr>
                                        <p:cTn id="8" dur="1000" fill="hold"/>
                                        <p:tgtEl>
                                          <p:spTgt spid="377873"/>
                                        </p:tgtEl>
                                        <p:attrNameLst>
                                          <p:attrName>ppt_h</p:attrName>
                                        </p:attrNameLst>
                                      </p:cBhvr>
                                      <p:tavLst>
                                        <p:tav tm="0">
                                          <p:val>
                                            <p:fltVal val="0"/>
                                          </p:val>
                                        </p:tav>
                                        <p:tav tm="100000">
                                          <p:val>
                                            <p:strVal val="#ppt_h"/>
                                          </p:val>
                                        </p:tav>
                                      </p:tavLst>
                                    </p:anim>
                                    <p:anim calcmode="lin" valueType="num">
                                      <p:cBhvr>
                                        <p:cTn id="9" dur="1000" fill="hold"/>
                                        <p:tgtEl>
                                          <p:spTgt spid="37787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77873"/>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3" name="Vibro Up"/>
                                        </p:tgtEl>
                                      </p:cMediaNode>
                                    </p:audio>
                                  </p:sub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xit" presetSubtype="8" fill="hold" nodeType="clickEffect">
                                  <p:stCondLst>
                                    <p:cond delay="0"/>
                                  </p:stCondLst>
                                  <p:childTnLst>
                                    <p:anim calcmode="lin" valueType="num">
                                      <p:cBhvr>
                                        <p:cTn id="14" dur="500"/>
                                        <p:tgtEl>
                                          <p:spTgt spid="377873"/>
                                        </p:tgtEl>
                                        <p:attrNameLst>
                                          <p:attrName>ppt_x</p:attrName>
                                        </p:attrNameLst>
                                      </p:cBhvr>
                                      <p:tavLst>
                                        <p:tav tm="0">
                                          <p:val>
                                            <p:strVal val="ppt_x"/>
                                          </p:val>
                                        </p:tav>
                                        <p:tav tm="100000">
                                          <p:val>
                                            <p:strVal val="ppt_x-ppt_w/2"/>
                                          </p:val>
                                        </p:tav>
                                      </p:tavLst>
                                    </p:anim>
                                    <p:anim calcmode="lin" valueType="num">
                                      <p:cBhvr>
                                        <p:cTn id="15" dur="500"/>
                                        <p:tgtEl>
                                          <p:spTgt spid="377873"/>
                                        </p:tgtEl>
                                        <p:attrNameLst>
                                          <p:attrName>ppt_y</p:attrName>
                                        </p:attrNameLst>
                                      </p:cBhvr>
                                      <p:tavLst>
                                        <p:tav tm="0">
                                          <p:val>
                                            <p:strVal val="ppt_y"/>
                                          </p:val>
                                        </p:tav>
                                        <p:tav tm="100000">
                                          <p:val>
                                            <p:strVal val="ppt_y"/>
                                          </p:val>
                                        </p:tav>
                                      </p:tavLst>
                                    </p:anim>
                                    <p:anim calcmode="lin" valueType="num">
                                      <p:cBhvr>
                                        <p:cTn id="16" dur="500"/>
                                        <p:tgtEl>
                                          <p:spTgt spid="377873"/>
                                        </p:tgtEl>
                                        <p:attrNameLst>
                                          <p:attrName>ppt_w</p:attrName>
                                        </p:attrNameLst>
                                      </p:cBhvr>
                                      <p:tavLst>
                                        <p:tav tm="0">
                                          <p:val>
                                            <p:strVal val="ppt_w"/>
                                          </p:val>
                                        </p:tav>
                                        <p:tav tm="100000">
                                          <p:val>
                                            <p:fltVal val="0"/>
                                          </p:val>
                                        </p:tav>
                                      </p:tavLst>
                                    </p:anim>
                                    <p:anim calcmode="lin" valueType="num">
                                      <p:cBhvr>
                                        <p:cTn id="17" dur="500"/>
                                        <p:tgtEl>
                                          <p:spTgt spid="377873"/>
                                        </p:tgtEl>
                                        <p:attrNameLst>
                                          <p:attrName>ppt_h</p:attrName>
                                        </p:attrNameLst>
                                      </p:cBhvr>
                                      <p:tavLst>
                                        <p:tav tm="0">
                                          <p:val>
                                            <p:strVal val="ppt_h"/>
                                          </p:val>
                                        </p:tav>
                                        <p:tav tm="100000">
                                          <p:val>
                                            <p:strVal val="ppt_h"/>
                                          </p:val>
                                        </p:tav>
                                      </p:tavLst>
                                    </p:anim>
                                    <p:set>
                                      <p:cBhvr>
                                        <p:cTn id="18" dur="1" fill="hold">
                                          <p:stCondLst>
                                            <p:cond delay="499"/>
                                          </p:stCondLst>
                                        </p:cTn>
                                        <p:tgtEl>
                                          <p:spTgt spid="377873"/>
                                        </p:tgtEl>
                                        <p:attrNameLst>
                                          <p:attrName>style.visibility</p:attrName>
                                        </p:attrNameLst>
                                      </p:cBhvr>
                                      <p:to>
                                        <p:strVal val="hidden"/>
                                      </p:to>
                                    </p:set>
                                  </p:childTnLst>
                                  <p:subTnLst>
                                    <p:audio>
                                      <p:cMediaNode>
                                        <p:cTn display="0" masterRel="sameClick">
                                          <p:stCondLst>
                                            <p:cond evt="begin" delay="0">
                                              <p:tn val="13"/>
                                            </p:cond>
                                          </p:stCondLst>
                                          <p:endCondLst>
                                            <p:cond evt="onStopAudio" delay="0">
                                              <p:tgtEl>
                                                <p:sldTgt/>
                                              </p:tgtEl>
                                            </p:cond>
                                          </p:endCondLst>
                                        </p:cTn>
                                        <p:tgtEl>
                                          <p:sndTgt r:embed="rId4" name="Laser"/>
                                        </p:tgtEl>
                                      </p:cMediaNode>
                                    </p:audio>
                                  </p:subTnLst>
                                </p:cTn>
                              </p:par>
                            </p:childTnLst>
                          </p:cTn>
                        </p:par>
                        <p:par>
                          <p:cTn id="19" fill="hold" nodeType="afterGroup">
                            <p:stCondLst>
                              <p:cond delay="500"/>
                            </p:stCondLst>
                            <p:childTnLst>
                              <p:par>
                                <p:cTn id="20" presetID="22" presetClass="entr" presetSubtype="2" fill="hold" nodeType="afterEffect">
                                  <p:stCondLst>
                                    <p:cond delay="0"/>
                                  </p:stCondLst>
                                  <p:childTnLst>
                                    <p:set>
                                      <p:cBhvr>
                                        <p:cTn id="21" dur="1" fill="hold">
                                          <p:stCondLst>
                                            <p:cond delay="0"/>
                                          </p:stCondLst>
                                        </p:cTn>
                                        <p:tgtEl>
                                          <p:spTgt spid="377885"/>
                                        </p:tgtEl>
                                        <p:attrNameLst>
                                          <p:attrName>style.visibility</p:attrName>
                                        </p:attrNameLst>
                                      </p:cBhvr>
                                      <p:to>
                                        <p:strVal val="visible"/>
                                      </p:to>
                                    </p:set>
                                    <p:animEffect transition="in" filter="wipe(right)">
                                      <p:cBhvr>
                                        <p:cTn id="22" dur="500"/>
                                        <p:tgtEl>
                                          <p:spTgt spid="377885"/>
                                        </p:tgtEl>
                                      </p:cBhvr>
                                    </p:animEffect>
                                  </p:childTnLst>
                                  <p:subTnLst>
                                    <p:audio>
                                      <p:cMediaNode>
                                        <p:cTn display="0" masterRel="sameClick">
                                          <p:stCondLst>
                                            <p:cond evt="begin" delay="0">
                                              <p:tn val="20"/>
                                            </p:cond>
                                          </p:stCondLst>
                                          <p:endCondLst>
                                            <p:cond evt="onStopAudio" delay="0">
                                              <p:tgtEl>
                                                <p:sldTgt/>
                                              </p:tgtEl>
                                            </p:cond>
                                          </p:endCondLst>
                                        </p:cTn>
                                        <p:tgtEl>
                                          <p:sndTgt r:embed="rId5" name="String"/>
                                        </p:tgtEl>
                                      </p:cMediaNode>
                                    </p:audio>
                                  </p:subTnLst>
                                </p:cTn>
                              </p:par>
                            </p:childTnLst>
                          </p:cTn>
                        </p:par>
                        <p:par>
                          <p:cTn id="23" fill="hold" nodeType="afterGroup">
                            <p:stCondLst>
                              <p:cond delay="1000"/>
                            </p:stCondLst>
                            <p:childTnLst>
                              <p:par>
                                <p:cTn id="24" presetID="22" presetClass="exit" presetSubtype="2" fill="hold" grpId="0" nodeType="afterEffect">
                                  <p:stCondLst>
                                    <p:cond delay="0"/>
                                  </p:stCondLst>
                                  <p:childTnLst>
                                    <p:animEffect transition="out" filter="wipe(right)">
                                      <p:cBhvr>
                                        <p:cTn id="25" dur="500"/>
                                        <p:tgtEl>
                                          <p:spTgt spid="377950">
                                            <p:txEl>
                                              <p:pRg st="0" end="0"/>
                                            </p:txEl>
                                          </p:spTgt>
                                        </p:tgtEl>
                                      </p:cBhvr>
                                    </p:animEffect>
                                    <p:set>
                                      <p:cBhvr>
                                        <p:cTn id="26" dur="1" fill="hold">
                                          <p:stCondLst>
                                            <p:cond delay="499"/>
                                          </p:stCondLst>
                                        </p:cTn>
                                        <p:tgtEl>
                                          <p:spTgt spid="377950">
                                            <p:txEl>
                                              <p:pRg st="0" end="0"/>
                                            </p:txEl>
                                          </p:spTgt>
                                        </p:tgtEl>
                                        <p:attrNameLst>
                                          <p:attrName>style.visibility</p:attrName>
                                        </p:attrNameLst>
                                      </p:cBhvr>
                                      <p:to>
                                        <p:strVal val="hidden"/>
                                      </p:to>
                                    </p:set>
                                  </p:childTnLst>
                                </p:cTn>
                              </p:par>
                              <p:par>
                                <p:cTn id="27" presetID="22" presetClass="entr" presetSubtype="2" fill="hold" grpId="1" nodeType="withEffect">
                                  <p:stCondLst>
                                    <p:cond delay="0"/>
                                  </p:stCondLst>
                                  <p:childTnLst>
                                    <p:set>
                                      <p:cBhvr>
                                        <p:cTn id="28" dur="1" fill="hold">
                                          <p:stCondLst>
                                            <p:cond delay="0"/>
                                          </p:stCondLst>
                                        </p:cTn>
                                        <p:tgtEl>
                                          <p:spTgt spid="377951">
                                            <p:txEl>
                                              <p:pRg st="0" end="0"/>
                                            </p:txEl>
                                          </p:spTgt>
                                        </p:tgtEl>
                                        <p:attrNameLst>
                                          <p:attrName>style.visibility</p:attrName>
                                        </p:attrNameLst>
                                      </p:cBhvr>
                                      <p:to>
                                        <p:strVal val="visible"/>
                                      </p:to>
                                    </p:set>
                                    <p:animEffect transition="in" filter="wipe(right)">
                                      <p:cBhvr>
                                        <p:cTn id="29" dur="500"/>
                                        <p:tgtEl>
                                          <p:spTgt spid="377951">
                                            <p:txEl>
                                              <p:pRg st="0" end="0"/>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5" presetClass="entr" presetSubtype="0" fill="hold" nodeType="clickEffect">
                                  <p:stCondLst>
                                    <p:cond delay="0"/>
                                  </p:stCondLst>
                                  <p:childTnLst>
                                    <p:set>
                                      <p:cBhvr>
                                        <p:cTn id="33" dur="1" fill="hold">
                                          <p:stCondLst>
                                            <p:cond delay="0"/>
                                          </p:stCondLst>
                                        </p:cTn>
                                        <p:tgtEl>
                                          <p:spTgt spid="377879"/>
                                        </p:tgtEl>
                                        <p:attrNameLst>
                                          <p:attrName>style.visibility</p:attrName>
                                        </p:attrNameLst>
                                      </p:cBhvr>
                                      <p:to>
                                        <p:strVal val="visible"/>
                                      </p:to>
                                    </p:set>
                                    <p:anim calcmode="lin" valueType="num">
                                      <p:cBhvr>
                                        <p:cTn id="34" dur="1000" fill="hold"/>
                                        <p:tgtEl>
                                          <p:spTgt spid="377879"/>
                                        </p:tgtEl>
                                        <p:attrNameLst>
                                          <p:attrName>ppt_w</p:attrName>
                                        </p:attrNameLst>
                                      </p:cBhvr>
                                      <p:tavLst>
                                        <p:tav tm="0">
                                          <p:val>
                                            <p:fltVal val="0"/>
                                          </p:val>
                                        </p:tav>
                                        <p:tav tm="100000">
                                          <p:val>
                                            <p:strVal val="#ppt_w"/>
                                          </p:val>
                                        </p:tav>
                                      </p:tavLst>
                                    </p:anim>
                                    <p:anim calcmode="lin" valueType="num">
                                      <p:cBhvr>
                                        <p:cTn id="35" dur="1000" fill="hold"/>
                                        <p:tgtEl>
                                          <p:spTgt spid="377879"/>
                                        </p:tgtEl>
                                        <p:attrNameLst>
                                          <p:attrName>ppt_h</p:attrName>
                                        </p:attrNameLst>
                                      </p:cBhvr>
                                      <p:tavLst>
                                        <p:tav tm="0">
                                          <p:val>
                                            <p:fltVal val="0"/>
                                          </p:val>
                                        </p:tav>
                                        <p:tav tm="100000">
                                          <p:val>
                                            <p:strVal val="#ppt_h"/>
                                          </p:val>
                                        </p:tav>
                                      </p:tavLst>
                                    </p:anim>
                                    <p:anim calcmode="lin" valueType="num">
                                      <p:cBhvr>
                                        <p:cTn id="36" dur="1000" fill="hold"/>
                                        <p:tgtEl>
                                          <p:spTgt spid="377879"/>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77879"/>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32"/>
                                            </p:cond>
                                          </p:stCondLst>
                                          <p:endCondLst>
                                            <p:cond evt="onStopAudio" delay="0">
                                              <p:tgtEl>
                                                <p:sldTgt/>
                                              </p:tgtEl>
                                            </p:cond>
                                          </p:endCondLst>
                                        </p:cTn>
                                        <p:tgtEl>
                                          <p:sndTgt r:embed="rId3" name="Vibro Up"/>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17" presetClass="exit" presetSubtype="8" fill="hold" nodeType="clickEffect">
                                  <p:stCondLst>
                                    <p:cond delay="0"/>
                                  </p:stCondLst>
                                  <p:childTnLst>
                                    <p:anim calcmode="lin" valueType="num">
                                      <p:cBhvr>
                                        <p:cTn id="41" dur="500"/>
                                        <p:tgtEl>
                                          <p:spTgt spid="377879"/>
                                        </p:tgtEl>
                                        <p:attrNameLst>
                                          <p:attrName>ppt_x</p:attrName>
                                        </p:attrNameLst>
                                      </p:cBhvr>
                                      <p:tavLst>
                                        <p:tav tm="0">
                                          <p:val>
                                            <p:strVal val="ppt_x"/>
                                          </p:val>
                                        </p:tav>
                                        <p:tav tm="100000">
                                          <p:val>
                                            <p:strVal val="ppt_x-ppt_w/2"/>
                                          </p:val>
                                        </p:tav>
                                      </p:tavLst>
                                    </p:anim>
                                    <p:anim calcmode="lin" valueType="num">
                                      <p:cBhvr>
                                        <p:cTn id="42" dur="500"/>
                                        <p:tgtEl>
                                          <p:spTgt spid="377879"/>
                                        </p:tgtEl>
                                        <p:attrNameLst>
                                          <p:attrName>ppt_y</p:attrName>
                                        </p:attrNameLst>
                                      </p:cBhvr>
                                      <p:tavLst>
                                        <p:tav tm="0">
                                          <p:val>
                                            <p:strVal val="ppt_y"/>
                                          </p:val>
                                        </p:tav>
                                        <p:tav tm="100000">
                                          <p:val>
                                            <p:strVal val="ppt_y"/>
                                          </p:val>
                                        </p:tav>
                                      </p:tavLst>
                                    </p:anim>
                                    <p:anim calcmode="lin" valueType="num">
                                      <p:cBhvr>
                                        <p:cTn id="43" dur="500"/>
                                        <p:tgtEl>
                                          <p:spTgt spid="377879"/>
                                        </p:tgtEl>
                                        <p:attrNameLst>
                                          <p:attrName>ppt_w</p:attrName>
                                        </p:attrNameLst>
                                      </p:cBhvr>
                                      <p:tavLst>
                                        <p:tav tm="0">
                                          <p:val>
                                            <p:strVal val="ppt_w"/>
                                          </p:val>
                                        </p:tav>
                                        <p:tav tm="100000">
                                          <p:val>
                                            <p:fltVal val="0"/>
                                          </p:val>
                                        </p:tav>
                                      </p:tavLst>
                                    </p:anim>
                                    <p:anim calcmode="lin" valueType="num">
                                      <p:cBhvr>
                                        <p:cTn id="44" dur="500"/>
                                        <p:tgtEl>
                                          <p:spTgt spid="377879"/>
                                        </p:tgtEl>
                                        <p:attrNameLst>
                                          <p:attrName>ppt_h</p:attrName>
                                        </p:attrNameLst>
                                      </p:cBhvr>
                                      <p:tavLst>
                                        <p:tav tm="0">
                                          <p:val>
                                            <p:strVal val="ppt_h"/>
                                          </p:val>
                                        </p:tav>
                                        <p:tav tm="100000">
                                          <p:val>
                                            <p:strVal val="ppt_h"/>
                                          </p:val>
                                        </p:tav>
                                      </p:tavLst>
                                    </p:anim>
                                    <p:set>
                                      <p:cBhvr>
                                        <p:cTn id="45" dur="1" fill="hold">
                                          <p:stCondLst>
                                            <p:cond delay="499"/>
                                          </p:stCondLst>
                                        </p:cTn>
                                        <p:tgtEl>
                                          <p:spTgt spid="377879"/>
                                        </p:tgtEl>
                                        <p:attrNameLst>
                                          <p:attrName>style.visibility</p:attrName>
                                        </p:attrNameLst>
                                      </p:cBhvr>
                                      <p:to>
                                        <p:strVal val="hidden"/>
                                      </p:to>
                                    </p:set>
                                  </p:childTnLst>
                                </p:cTn>
                              </p:par>
                            </p:childTnLst>
                          </p:cTn>
                        </p:par>
                        <p:par>
                          <p:cTn id="46" fill="hold" nodeType="afterGroup">
                            <p:stCondLst>
                              <p:cond delay="500"/>
                            </p:stCondLst>
                            <p:childTnLst>
                              <p:par>
                                <p:cTn id="47" presetID="22" presetClass="entr" presetSubtype="2" fill="hold" nodeType="afterEffect">
                                  <p:stCondLst>
                                    <p:cond delay="0"/>
                                  </p:stCondLst>
                                  <p:childTnLst>
                                    <p:set>
                                      <p:cBhvr>
                                        <p:cTn id="48" dur="1" fill="hold">
                                          <p:stCondLst>
                                            <p:cond delay="0"/>
                                          </p:stCondLst>
                                        </p:cTn>
                                        <p:tgtEl>
                                          <p:spTgt spid="377908"/>
                                        </p:tgtEl>
                                        <p:attrNameLst>
                                          <p:attrName>style.visibility</p:attrName>
                                        </p:attrNameLst>
                                      </p:cBhvr>
                                      <p:to>
                                        <p:strVal val="visible"/>
                                      </p:to>
                                    </p:set>
                                    <p:animEffect transition="in" filter="wipe(right)">
                                      <p:cBhvr>
                                        <p:cTn id="49" dur="500"/>
                                        <p:tgtEl>
                                          <p:spTgt spid="377908"/>
                                        </p:tgtEl>
                                      </p:cBhvr>
                                    </p:animEffect>
                                  </p:childTnLst>
                                  <p:subTnLst>
                                    <p:audio>
                                      <p:cMediaNode>
                                        <p:cTn display="0" masterRel="sameClick">
                                          <p:stCondLst>
                                            <p:cond evt="begin" delay="0">
                                              <p:tn val="47"/>
                                            </p:cond>
                                          </p:stCondLst>
                                          <p:endCondLst>
                                            <p:cond evt="onStopAudio" delay="0">
                                              <p:tgtEl>
                                                <p:sldTgt/>
                                              </p:tgtEl>
                                            </p:cond>
                                          </p:endCondLst>
                                        </p:cTn>
                                        <p:tgtEl>
                                          <p:sndTgt r:embed="rId5" name="String"/>
                                        </p:tgtEl>
                                      </p:cMediaNode>
                                    </p:audio>
                                  </p:subTnLst>
                                </p:cTn>
                              </p:par>
                            </p:childTnLst>
                          </p:cTn>
                        </p:par>
                        <p:par>
                          <p:cTn id="50" fill="hold" nodeType="afterGroup">
                            <p:stCondLst>
                              <p:cond delay="1000"/>
                            </p:stCondLst>
                            <p:childTnLst>
                              <p:par>
                                <p:cTn id="51" presetID="22" presetClass="exit" presetSubtype="2" fill="hold" grpId="0" nodeType="afterEffect">
                                  <p:stCondLst>
                                    <p:cond delay="0"/>
                                  </p:stCondLst>
                                  <p:childTnLst>
                                    <p:animEffect transition="out" filter="wipe(right)">
                                      <p:cBhvr>
                                        <p:cTn id="52" dur="500"/>
                                        <p:tgtEl>
                                          <p:spTgt spid="377951">
                                            <p:txEl>
                                              <p:pRg st="0" end="0"/>
                                            </p:txEl>
                                          </p:spTgt>
                                        </p:tgtEl>
                                      </p:cBhvr>
                                    </p:animEffect>
                                    <p:set>
                                      <p:cBhvr>
                                        <p:cTn id="53" dur="1" fill="hold">
                                          <p:stCondLst>
                                            <p:cond delay="499"/>
                                          </p:stCondLst>
                                        </p:cTn>
                                        <p:tgtEl>
                                          <p:spTgt spid="377951">
                                            <p:txEl>
                                              <p:pRg st="0" end="0"/>
                                            </p:txEl>
                                          </p:spTgt>
                                        </p:tgtEl>
                                        <p:attrNameLst>
                                          <p:attrName>style.visibility</p:attrName>
                                        </p:attrNameLst>
                                      </p:cBhvr>
                                      <p:to>
                                        <p:strVal val="hidden"/>
                                      </p:to>
                                    </p:set>
                                  </p:childTnLst>
                                </p:cTn>
                              </p:par>
                              <p:par>
                                <p:cTn id="54" presetID="22" presetClass="entr" presetSubtype="2" fill="hold" grpId="0" nodeType="withEffect">
                                  <p:stCondLst>
                                    <p:cond delay="0"/>
                                  </p:stCondLst>
                                  <p:childTnLst>
                                    <p:set>
                                      <p:cBhvr>
                                        <p:cTn id="55" dur="1" fill="hold">
                                          <p:stCondLst>
                                            <p:cond delay="0"/>
                                          </p:stCondLst>
                                        </p:cTn>
                                        <p:tgtEl>
                                          <p:spTgt spid="377952">
                                            <p:txEl>
                                              <p:pRg st="0" end="0"/>
                                            </p:txEl>
                                          </p:spTgt>
                                        </p:tgtEl>
                                        <p:attrNameLst>
                                          <p:attrName>style.visibility</p:attrName>
                                        </p:attrNameLst>
                                      </p:cBhvr>
                                      <p:to>
                                        <p:strVal val="visible"/>
                                      </p:to>
                                    </p:set>
                                    <p:animEffect transition="in" filter="wipe(right)">
                                      <p:cBhvr>
                                        <p:cTn id="56" dur="500"/>
                                        <p:tgtEl>
                                          <p:spTgt spid="377952">
                                            <p:txEl>
                                              <p:pRg st="0" end="0"/>
                                            </p:txEl>
                                          </p:spTgt>
                                        </p:tgtEl>
                                      </p:cBhvr>
                                    </p:animEffect>
                                  </p:childTnLst>
                                </p:cTn>
                              </p:par>
                            </p:childTnLst>
                          </p:cTn>
                        </p:par>
                        <p:par>
                          <p:cTn id="57" fill="hold" nodeType="afterGroup">
                            <p:stCondLst>
                              <p:cond delay="1500"/>
                            </p:stCondLst>
                            <p:childTnLst>
                              <p:par>
                                <p:cTn id="58" presetID="22" presetClass="entr" presetSubtype="4" fill="hold" grpId="0" nodeType="afterEffect">
                                  <p:stCondLst>
                                    <p:cond delay="0"/>
                                  </p:stCondLst>
                                  <p:childTnLst>
                                    <p:set>
                                      <p:cBhvr>
                                        <p:cTn id="59" dur="1" fill="hold">
                                          <p:stCondLst>
                                            <p:cond delay="0"/>
                                          </p:stCondLst>
                                        </p:cTn>
                                        <p:tgtEl>
                                          <p:spTgt spid="377949"/>
                                        </p:tgtEl>
                                        <p:attrNameLst>
                                          <p:attrName>style.visibility</p:attrName>
                                        </p:attrNameLst>
                                      </p:cBhvr>
                                      <p:to>
                                        <p:strVal val="visible"/>
                                      </p:to>
                                    </p:set>
                                    <p:animEffect transition="in" filter="wipe(down)">
                                      <p:cBhvr>
                                        <p:cTn id="60" dur="500"/>
                                        <p:tgtEl>
                                          <p:spTgt spid="377949"/>
                                        </p:tgtEl>
                                      </p:cBhvr>
                                    </p:animEffect>
                                  </p:childTnLst>
                                  <p:subTnLst>
                                    <p:audio>
                                      <p:cMediaNode>
                                        <p:cTn display="0" masterRel="sameClick">
                                          <p:stCondLst>
                                            <p:cond evt="begin" delay="0">
                                              <p:tn val="58"/>
                                            </p:cond>
                                          </p:stCondLst>
                                          <p:endCondLst>
                                            <p:cond evt="onStopAudio" delay="0">
                                              <p:tgtEl>
                                                <p:sldTgt/>
                                              </p:tgtEl>
                                            </p:cond>
                                          </p:endCondLst>
                                        </p:cTn>
                                        <p:tgtEl>
                                          <p:sndTgt r:embed="rId6" name="Quack"/>
                                        </p:tgtEl>
                                      </p:cMediaNode>
                                    </p:audio>
                                  </p:sub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377944"/>
                                        </p:tgtEl>
                                        <p:attrNameLst>
                                          <p:attrName>style.visibility</p:attrName>
                                        </p:attrNameLst>
                                      </p:cBhvr>
                                      <p:to>
                                        <p:strVal val="visible"/>
                                      </p:to>
                                    </p:set>
                                    <p:animEffect transition="in" filter="wipe(left)">
                                      <p:cBhvr>
                                        <p:cTn id="65" dur="500"/>
                                        <p:tgtEl>
                                          <p:spTgt spid="377944"/>
                                        </p:tgtEl>
                                      </p:cBhvr>
                                    </p:animEffect>
                                  </p:childTnLst>
                                  <p:subTnLst>
                                    <p:audio>
                                      <p:cMediaNode>
                                        <p:cTn display="0" masterRel="sameClick">
                                          <p:stCondLst>
                                            <p:cond evt="begin" delay="0">
                                              <p:tn val="63"/>
                                            </p:cond>
                                          </p:stCondLst>
                                          <p:endCondLst>
                                            <p:cond evt="onStopAudio" delay="0">
                                              <p:tgtEl>
                                                <p:sldTgt/>
                                              </p:tgtEl>
                                            </p:cond>
                                          </p:endCondLst>
                                        </p:cTn>
                                        <p:tgtEl>
                                          <p:sndTgt r:embed="rId7" name="Chimes"/>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944" grpId="0" animBg="1" autoUpdateAnimBg="0"/>
      <p:bldP spid="377949" grpId="0" animBg="1" autoUpdateAnimBg="0"/>
      <p:bldP spid="377950" grpId="0" build="p" autoUpdateAnimBg="0"/>
      <p:bldP spid="377951" grpId="0" build="p" autoUpdateAnimBg="0"/>
      <p:bldP spid="377951" grpId="1" build="allAtOnce" autoUpdateAnimBg="0"/>
      <p:bldP spid="377952"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p:txBody>
          <a:bodyPr/>
          <a:lstStyle/>
          <a:p>
            <a:r>
              <a:rPr lang="en-US" altLang="en-US"/>
              <a:t>How does ATP transfer energy? </a:t>
            </a:r>
          </a:p>
        </p:txBody>
      </p:sp>
      <p:sp>
        <p:nvSpPr>
          <p:cNvPr id="379954" name="Rectangle 50" descr="Rectangle: Click to edit Master text styles&#10;Second level&#10;Third level&#10;Fourth level&#10;Fifth level"/>
          <p:cNvSpPr>
            <a:spLocks noGrp="1" noChangeArrowheads="1"/>
          </p:cNvSpPr>
          <p:nvPr>
            <p:ph idx="1"/>
          </p:nvPr>
        </p:nvSpPr>
        <p:spPr>
          <a:xfrm>
            <a:off x="838200" y="3460750"/>
            <a:ext cx="8305800" cy="3236913"/>
          </a:xfrm>
          <a:noFill/>
          <a:ln/>
        </p:spPr>
        <p:txBody>
          <a:bodyPr/>
          <a:lstStyle/>
          <a:p>
            <a:pPr>
              <a:lnSpc>
                <a:spcPct val="90000"/>
              </a:lnSpc>
            </a:pPr>
            <a:r>
              <a:rPr lang="en-US" altLang="en-US" sz="2600" dirty="0"/>
              <a:t>ATP </a:t>
            </a:r>
            <a:r>
              <a:rPr lang="en-US" altLang="en-US" sz="2600" dirty="0">
                <a:sym typeface="Symbol" charset="2"/>
              </a:rPr>
              <a:t> </a:t>
            </a:r>
            <a:r>
              <a:rPr lang="en-US" altLang="en-US" sz="2600" dirty="0"/>
              <a:t>ADP</a:t>
            </a:r>
          </a:p>
          <a:p>
            <a:pPr lvl="1">
              <a:lnSpc>
                <a:spcPct val="90000"/>
              </a:lnSpc>
            </a:pPr>
            <a:r>
              <a:rPr lang="en-US" altLang="en-US" sz="2400" dirty="0"/>
              <a:t>releases </a:t>
            </a:r>
            <a:r>
              <a:rPr lang="en-US" altLang="en-US" sz="2400" dirty="0" smtClean="0"/>
              <a:t>energy (exergonic)</a:t>
            </a:r>
            <a:endParaRPr lang="en-US" altLang="en-US" sz="2400" dirty="0"/>
          </a:p>
          <a:p>
            <a:pPr>
              <a:lnSpc>
                <a:spcPct val="90000"/>
              </a:lnSpc>
            </a:pPr>
            <a:r>
              <a:rPr lang="en-US" altLang="en-US" sz="2600" dirty="0" smtClean="0"/>
              <a:t>Phosphorylation </a:t>
            </a:r>
            <a:r>
              <a:rPr lang="en-US" altLang="en-US" sz="2600" i="1" dirty="0" smtClean="0"/>
              <a:t>(adding phosphates!)</a:t>
            </a:r>
            <a:endParaRPr lang="en-US" altLang="en-US" sz="2600" i="1" dirty="0"/>
          </a:p>
          <a:p>
            <a:pPr lvl="1">
              <a:lnSpc>
                <a:spcPct val="90000"/>
              </a:lnSpc>
            </a:pPr>
            <a:r>
              <a:rPr lang="en-US" altLang="en-US" sz="2400" dirty="0"/>
              <a:t>released P</a:t>
            </a:r>
            <a:r>
              <a:rPr lang="en-US" altLang="en-US" sz="2400" baseline="-25000" dirty="0"/>
              <a:t>i</a:t>
            </a:r>
            <a:r>
              <a:rPr lang="en-US" altLang="en-US" sz="2400" dirty="0"/>
              <a:t> can transfer to other molecules</a:t>
            </a:r>
          </a:p>
          <a:p>
            <a:pPr marL="1085850" lvl="2">
              <a:lnSpc>
                <a:spcPct val="90000"/>
              </a:lnSpc>
            </a:pPr>
            <a:r>
              <a:rPr lang="en-US" altLang="en-US" sz="2000" dirty="0"/>
              <a:t>destabilizing the other molecules</a:t>
            </a:r>
          </a:p>
          <a:p>
            <a:pPr lvl="1">
              <a:lnSpc>
                <a:spcPct val="90000"/>
              </a:lnSpc>
            </a:pPr>
            <a:r>
              <a:rPr lang="en-US" altLang="en-US" sz="2400" dirty="0"/>
              <a:t>enzyme that phosphorylates = </a:t>
            </a:r>
            <a:r>
              <a:rPr lang="en-US" altLang="en-US" sz="2400" u="sng" dirty="0">
                <a:solidFill>
                  <a:srgbClr val="CC0000"/>
                </a:solidFill>
              </a:rPr>
              <a:t>kinase</a:t>
            </a:r>
            <a:endParaRPr lang="en-US" altLang="en-US" sz="2400" dirty="0"/>
          </a:p>
        </p:txBody>
      </p:sp>
      <p:sp>
        <p:nvSpPr>
          <p:cNvPr id="379907" name="AutoShape 3"/>
          <p:cNvSpPr>
            <a:spLocks noChangeArrowheads="1"/>
          </p:cNvSpPr>
          <p:nvPr/>
        </p:nvSpPr>
        <p:spPr bwMode="auto">
          <a:xfrm>
            <a:off x="3125788" y="1562100"/>
            <a:ext cx="1752600" cy="1752600"/>
          </a:xfrm>
          <a:prstGeom prst="sun">
            <a:avLst>
              <a:gd name="adj" fmla="val 25000"/>
            </a:avLst>
          </a:prstGeom>
          <a:solidFill>
            <a:srgbClr val="FFF798"/>
          </a:solidFill>
          <a:ln w="9525">
            <a:solidFill>
              <a:srgbClr val="FFF79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9908" name="Group 4"/>
          <p:cNvGrpSpPr>
            <a:grpSpLocks/>
          </p:cNvGrpSpPr>
          <p:nvPr/>
        </p:nvGrpSpPr>
        <p:grpSpPr bwMode="auto">
          <a:xfrm>
            <a:off x="685800" y="1562100"/>
            <a:ext cx="2133600" cy="1524000"/>
            <a:chOff x="432" y="1152"/>
            <a:chExt cx="1344" cy="960"/>
          </a:xfrm>
        </p:grpSpPr>
        <p:sp>
          <p:nvSpPr>
            <p:cNvPr id="379909" name="Line 5"/>
            <p:cNvSpPr>
              <a:spLocks noChangeShapeType="1"/>
            </p:cNvSpPr>
            <p:nvPr/>
          </p:nvSpPr>
          <p:spPr bwMode="auto">
            <a:xfrm>
              <a:off x="1776" y="1776"/>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9910" name="Group 6"/>
            <p:cNvGrpSpPr>
              <a:grpSpLocks/>
            </p:cNvGrpSpPr>
            <p:nvPr/>
          </p:nvGrpSpPr>
          <p:grpSpPr bwMode="auto">
            <a:xfrm>
              <a:off x="432" y="1152"/>
              <a:ext cx="1344" cy="960"/>
              <a:chOff x="432" y="1152"/>
              <a:chExt cx="1344" cy="960"/>
            </a:xfrm>
          </p:grpSpPr>
          <p:sp>
            <p:nvSpPr>
              <p:cNvPr id="379911" name="Line 7"/>
              <p:cNvSpPr>
                <a:spLocks noChangeShapeType="1"/>
              </p:cNvSpPr>
              <p:nvPr/>
            </p:nvSpPr>
            <p:spPr bwMode="auto">
              <a:xfrm>
                <a:off x="1324" y="1632"/>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9912" name="Group 8"/>
              <p:cNvGrpSpPr>
                <a:grpSpLocks/>
              </p:cNvGrpSpPr>
              <p:nvPr/>
            </p:nvGrpSpPr>
            <p:grpSpPr bwMode="auto">
              <a:xfrm>
                <a:off x="432" y="1152"/>
                <a:ext cx="1091" cy="540"/>
                <a:chOff x="432" y="1152"/>
                <a:chExt cx="1091" cy="540"/>
              </a:xfrm>
            </p:grpSpPr>
            <p:sp>
              <p:nvSpPr>
                <p:cNvPr id="379913" name="AutoShape 9"/>
                <p:cNvSpPr>
                  <a:spLocks noChangeArrowheads="1"/>
                </p:cNvSpPr>
                <p:nvPr/>
              </p:nvSpPr>
              <p:spPr bwMode="auto">
                <a:xfrm rot="-1800000">
                  <a:off x="432" y="1152"/>
                  <a:ext cx="624" cy="54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914" name="AutoShape 10"/>
                <p:cNvSpPr>
                  <a:spLocks noChangeArrowheads="1"/>
                </p:cNvSpPr>
                <p:nvPr/>
              </p:nvSpPr>
              <p:spPr bwMode="auto">
                <a:xfrm rot="5400000">
                  <a:off x="1008" y="1165"/>
                  <a:ext cx="528" cy="502"/>
                </a:xfrm>
                <a:prstGeom prst="pentagon">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9915" name="AutoShape 11"/>
              <p:cNvSpPr>
                <a:spLocks noChangeArrowheads="1"/>
              </p:cNvSpPr>
              <p:nvPr/>
            </p:nvSpPr>
            <p:spPr bwMode="auto">
              <a:xfrm>
                <a:off x="1296" y="1728"/>
                <a:ext cx="480" cy="384"/>
              </a:xfrm>
              <a:prstGeom prst="pentagon">
                <a:avLst/>
              </a:prstGeom>
              <a:solidFill>
                <a:srgbClr val="0C8F0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379916" name="Group 12"/>
          <p:cNvGrpSpPr>
            <a:grpSpLocks/>
          </p:cNvGrpSpPr>
          <p:nvPr/>
        </p:nvGrpSpPr>
        <p:grpSpPr bwMode="auto">
          <a:xfrm>
            <a:off x="2667000" y="1866900"/>
            <a:ext cx="1296988" cy="1143000"/>
            <a:chOff x="1680" y="1344"/>
            <a:chExt cx="817" cy="720"/>
          </a:xfrm>
        </p:grpSpPr>
        <p:sp>
          <p:nvSpPr>
            <p:cNvPr id="379917" name="Oval 13"/>
            <p:cNvSpPr>
              <a:spLocks noChangeArrowheads="1"/>
            </p:cNvSpPr>
            <p:nvPr/>
          </p:nvSpPr>
          <p:spPr bwMode="auto">
            <a:xfrm>
              <a:off x="1776" y="1392"/>
              <a:ext cx="624" cy="624"/>
            </a:xfrm>
            <a:prstGeom prst="ellipse">
              <a:avLst/>
            </a:prstGeom>
            <a:solidFill>
              <a:srgbClr val="FFFF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9918" name="Text Box 14"/>
            <p:cNvSpPr txBox="1">
              <a:spLocks noChangeArrowheads="1"/>
            </p:cNvSpPr>
            <p:nvPr/>
          </p:nvSpPr>
          <p:spPr bwMode="auto">
            <a:xfrm>
              <a:off x="1968"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9919" name="Rectangle 15"/>
            <p:cNvSpPr>
              <a:spLocks noChangeArrowheads="1"/>
            </p:cNvSpPr>
            <p:nvPr/>
          </p:nvSpPr>
          <p:spPr bwMode="auto">
            <a:xfrm>
              <a:off x="216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9920" name="Rectangle 16"/>
            <p:cNvSpPr>
              <a:spLocks noChangeArrowheads="1"/>
            </p:cNvSpPr>
            <p:nvPr/>
          </p:nvSpPr>
          <p:spPr bwMode="auto">
            <a:xfrm>
              <a:off x="1956"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9921" name="Rectangle 17"/>
            <p:cNvSpPr>
              <a:spLocks noChangeArrowheads="1"/>
            </p:cNvSpPr>
            <p:nvPr/>
          </p:nvSpPr>
          <p:spPr bwMode="auto">
            <a:xfrm>
              <a:off x="1680"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9922" name="Group 18"/>
          <p:cNvGrpSpPr>
            <a:grpSpLocks/>
          </p:cNvGrpSpPr>
          <p:nvPr/>
        </p:nvGrpSpPr>
        <p:grpSpPr bwMode="auto">
          <a:xfrm>
            <a:off x="3352800" y="1866900"/>
            <a:ext cx="1296988" cy="1143000"/>
            <a:chOff x="2748" y="1344"/>
            <a:chExt cx="817" cy="720"/>
          </a:xfrm>
        </p:grpSpPr>
        <p:sp>
          <p:nvSpPr>
            <p:cNvPr id="379923" name="Oval 19"/>
            <p:cNvSpPr>
              <a:spLocks noChangeArrowheads="1"/>
            </p:cNvSpPr>
            <p:nvPr/>
          </p:nvSpPr>
          <p:spPr bwMode="auto">
            <a:xfrm>
              <a:off x="2844" y="1392"/>
              <a:ext cx="624" cy="624"/>
            </a:xfrm>
            <a:prstGeom prst="ellipse">
              <a:avLst/>
            </a:prstGeom>
            <a:solidFill>
              <a:srgbClr val="FFCC66"/>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9924" name="Text Box 20"/>
            <p:cNvSpPr txBox="1">
              <a:spLocks noChangeArrowheads="1"/>
            </p:cNvSpPr>
            <p:nvPr/>
          </p:nvSpPr>
          <p:spPr bwMode="auto">
            <a:xfrm>
              <a:off x="3036"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9925" name="Rectangle 21"/>
            <p:cNvSpPr>
              <a:spLocks noChangeArrowheads="1"/>
            </p:cNvSpPr>
            <p:nvPr/>
          </p:nvSpPr>
          <p:spPr bwMode="auto">
            <a:xfrm>
              <a:off x="322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9926" name="Rectangle 22"/>
            <p:cNvSpPr>
              <a:spLocks noChangeArrowheads="1"/>
            </p:cNvSpPr>
            <p:nvPr/>
          </p:nvSpPr>
          <p:spPr bwMode="auto">
            <a:xfrm>
              <a:off x="3024"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9927" name="Rectangle 23"/>
            <p:cNvSpPr>
              <a:spLocks noChangeArrowheads="1"/>
            </p:cNvSpPr>
            <p:nvPr/>
          </p:nvSpPr>
          <p:spPr bwMode="auto">
            <a:xfrm>
              <a:off x="2748"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nvGrpSpPr>
          <p:cNvPr id="379928" name="Group 24"/>
          <p:cNvGrpSpPr>
            <a:grpSpLocks/>
          </p:cNvGrpSpPr>
          <p:nvPr/>
        </p:nvGrpSpPr>
        <p:grpSpPr bwMode="auto">
          <a:xfrm>
            <a:off x="3810000" y="1562100"/>
            <a:ext cx="1752600" cy="1752600"/>
            <a:chOff x="2400" y="1008"/>
            <a:chExt cx="1104" cy="1104"/>
          </a:xfrm>
        </p:grpSpPr>
        <p:sp>
          <p:nvSpPr>
            <p:cNvPr id="379929" name="AutoShape 25"/>
            <p:cNvSpPr>
              <a:spLocks noChangeArrowheads="1"/>
            </p:cNvSpPr>
            <p:nvPr/>
          </p:nvSpPr>
          <p:spPr bwMode="auto">
            <a:xfrm>
              <a:off x="2400" y="1008"/>
              <a:ext cx="1104" cy="1104"/>
            </a:xfrm>
            <a:prstGeom prst="sun">
              <a:avLst>
                <a:gd name="adj" fmla="val 25000"/>
              </a:avLst>
            </a:prstGeom>
            <a:solidFill>
              <a:srgbClr val="FFF798"/>
            </a:solidFill>
            <a:ln w="9525">
              <a:solidFill>
                <a:srgbClr val="FFF79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9930" name="Group 26"/>
            <p:cNvGrpSpPr>
              <a:grpSpLocks/>
            </p:cNvGrpSpPr>
            <p:nvPr/>
          </p:nvGrpSpPr>
          <p:grpSpPr bwMode="auto">
            <a:xfrm>
              <a:off x="2544" y="1200"/>
              <a:ext cx="817" cy="720"/>
              <a:chOff x="3792" y="1344"/>
              <a:chExt cx="817" cy="720"/>
            </a:xfrm>
          </p:grpSpPr>
          <p:sp>
            <p:nvSpPr>
              <p:cNvPr id="379931" name="Oval 27"/>
              <p:cNvSpPr>
                <a:spLocks noChangeArrowheads="1"/>
              </p:cNvSpPr>
              <p:nvPr/>
            </p:nvSpPr>
            <p:spPr bwMode="auto">
              <a:xfrm>
                <a:off x="3888" y="1392"/>
                <a:ext cx="624" cy="624"/>
              </a:xfrm>
              <a:prstGeom prst="ellipse">
                <a:avLst/>
              </a:prstGeom>
              <a:solidFill>
                <a:srgbClr val="FF80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9932" name="Text Box 28"/>
              <p:cNvSpPr txBox="1">
                <a:spLocks noChangeArrowheads="1"/>
              </p:cNvSpPr>
              <p:nvPr/>
            </p:nvSpPr>
            <p:spPr bwMode="auto">
              <a:xfrm>
                <a:off x="4080"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9933" name="Rectangle 29"/>
              <p:cNvSpPr>
                <a:spLocks noChangeArrowheads="1"/>
              </p:cNvSpPr>
              <p:nvPr/>
            </p:nvSpPr>
            <p:spPr bwMode="auto">
              <a:xfrm>
                <a:off x="427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9934" name="Rectangle 30"/>
              <p:cNvSpPr>
                <a:spLocks noChangeArrowheads="1"/>
              </p:cNvSpPr>
              <p:nvPr/>
            </p:nvSpPr>
            <p:spPr bwMode="auto">
              <a:xfrm>
                <a:off x="4068"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9935" name="Rectangle 31"/>
              <p:cNvSpPr>
                <a:spLocks noChangeArrowheads="1"/>
              </p:cNvSpPr>
              <p:nvPr/>
            </p:nvSpPr>
            <p:spPr bwMode="auto">
              <a:xfrm>
                <a:off x="379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grpSp>
      <p:sp>
        <p:nvSpPr>
          <p:cNvPr id="379937" name="AutoShape 33"/>
          <p:cNvSpPr>
            <a:spLocks noChangeArrowheads="1"/>
          </p:cNvSpPr>
          <p:nvPr/>
        </p:nvSpPr>
        <p:spPr bwMode="auto">
          <a:xfrm>
            <a:off x="7187163" y="1465262"/>
            <a:ext cx="1946275" cy="1946275"/>
          </a:xfrm>
          <a:prstGeom prst="sun">
            <a:avLst>
              <a:gd name="adj" fmla="val 25000"/>
            </a:avLst>
          </a:prstGeom>
          <a:solidFill>
            <a:srgbClr val="CC0000"/>
          </a:solidFill>
          <a:ln w="9525">
            <a:solidFill>
              <a:srgbClr val="FFEA1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dirty="0" smtClean="0">
                <a:solidFill>
                  <a:srgbClr val="FFEA18"/>
                </a:solidFill>
              </a:rPr>
              <a:t>7.3</a:t>
            </a:r>
          </a:p>
          <a:p>
            <a:r>
              <a:rPr lang="en-US" altLang="en-US" sz="2000" b="1" dirty="0" smtClean="0">
                <a:solidFill>
                  <a:srgbClr val="FFEA18"/>
                </a:solidFill>
              </a:rPr>
              <a:t>energy</a:t>
            </a:r>
            <a:endParaRPr lang="en-US" altLang="en-US" sz="2000" b="1" dirty="0">
              <a:solidFill>
                <a:srgbClr val="FFEA18"/>
              </a:solidFill>
            </a:endParaRPr>
          </a:p>
        </p:txBody>
      </p:sp>
      <p:sp>
        <p:nvSpPr>
          <p:cNvPr id="379944" name="Text Box 40"/>
          <p:cNvSpPr txBox="1">
            <a:spLocks noChangeArrowheads="1"/>
          </p:cNvSpPr>
          <p:nvPr/>
        </p:nvSpPr>
        <p:spPr bwMode="auto">
          <a:xfrm>
            <a:off x="6934200" y="2209800"/>
            <a:ext cx="36195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0F116A"/>
                </a:solidFill>
              </a:rPr>
              <a:t>+</a:t>
            </a:r>
            <a:endParaRPr lang="en-US" altLang="en-US">
              <a:solidFill>
                <a:srgbClr val="0F116A"/>
              </a:solidFill>
            </a:endParaRPr>
          </a:p>
        </p:txBody>
      </p:sp>
      <p:grpSp>
        <p:nvGrpSpPr>
          <p:cNvPr id="379952" name="Group 48"/>
          <p:cNvGrpSpPr>
            <a:grpSpLocks/>
          </p:cNvGrpSpPr>
          <p:nvPr/>
        </p:nvGrpSpPr>
        <p:grpSpPr bwMode="auto">
          <a:xfrm>
            <a:off x="4953000" y="1905000"/>
            <a:ext cx="2058988" cy="1143000"/>
            <a:chOff x="3120" y="1200"/>
            <a:chExt cx="1297" cy="720"/>
          </a:xfrm>
        </p:grpSpPr>
        <p:grpSp>
          <p:nvGrpSpPr>
            <p:cNvPr id="379938" name="Group 34"/>
            <p:cNvGrpSpPr>
              <a:grpSpLocks/>
            </p:cNvGrpSpPr>
            <p:nvPr/>
          </p:nvGrpSpPr>
          <p:grpSpPr bwMode="auto">
            <a:xfrm>
              <a:off x="3600" y="1200"/>
              <a:ext cx="817" cy="720"/>
              <a:chOff x="3792" y="1344"/>
              <a:chExt cx="817" cy="720"/>
            </a:xfrm>
          </p:grpSpPr>
          <p:sp>
            <p:nvSpPr>
              <p:cNvPr id="379939" name="Oval 35"/>
              <p:cNvSpPr>
                <a:spLocks noChangeArrowheads="1"/>
              </p:cNvSpPr>
              <p:nvPr/>
            </p:nvSpPr>
            <p:spPr bwMode="auto">
              <a:xfrm>
                <a:off x="3888" y="1392"/>
                <a:ext cx="624" cy="624"/>
              </a:xfrm>
              <a:prstGeom prst="ellipse">
                <a:avLst/>
              </a:prstGeom>
              <a:solidFill>
                <a:srgbClr val="FF8000"/>
              </a:solidFill>
              <a:ln w="28575">
                <a:solidFill>
                  <a:srgbClr val="FFEA1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b="1">
                    <a:solidFill>
                      <a:srgbClr val="CC0000"/>
                    </a:solidFill>
                  </a:rPr>
                  <a:t>P</a:t>
                </a:r>
                <a:endParaRPr lang="en-US" altLang="en-US">
                  <a:solidFill>
                    <a:srgbClr val="CC0000"/>
                  </a:solidFill>
                </a:endParaRPr>
              </a:p>
            </p:txBody>
          </p:sp>
          <p:sp>
            <p:nvSpPr>
              <p:cNvPr id="379940" name="Text Box 36"/>
              <p:cNvSpPr txBox="1">
                <a:spLocks noChangeArrowheads="1"/>
              </p:cNvSpPr>
              <p:nvPr/>
            </p:nvSpPr>
            <p:spPr bwMode="auto">
              <a:xfrm>
                <a:off x="4080" y="1344"/>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endParaRPr lang="en-US" altLang="en-US" b="1">
                  <a:solidFill>
                    <a:srgbClr val="CC0000"/>
                  </a:solidFill>
                </a:endParaRPr>
              </a:p>
            </p:txBody>
          </p:sp>
          <p:sp>
            <p:nvSpPr>
              <p:cNvPr id="379941" name="Rectangle 37"/>
              <p:cNvSpPr>
                <a:spLocks noChangeArrowheads="1"/>
              </p:cNvSpPr>
              <p:nvPr/>
            </p:nvSpPr>
            <p:spPr bwMode="auto">
              <a:xfrm>
                <a:off x="427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r>
                  <a:rPr lang="en-US" altLang="en-US" b="1" baseline="30000">
                    <a:solidFill>
                      <a:srgbClr val="CC0000"/>
                    </a:solidFill>
                  </a:rPr>
                  <a:t>–</a:t>
                </a:r>
              </a:p>
            </p:txBody>
          </p:sp>
          <p:sp>
            <p:nvSpPr>
              <p:cNvPr id="379942" name="Rectangle 38"/>
              <p:cNvSpPr>
                <a:spLocks noChangeArrowheads="1"/>
              </p:cNvSpPr>
              <p:nvPr/>
            </p:nvSpPr>
            <p:spPr bwMode="auto">
              <a:xfrm>
                <a:off x="4068" y="1776"/>
                <a:ext cx="265"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a:solidFill>
                      <a:srgbClr val="CC0000"/>
                    </a:solidFill>
                  </a:rPr>
                  <a:t>O</a:t>
                </a:r>
                <a:endParaRPr lang="en-US" altLang="en-US" b="1" baseline="30000">
                  <a:solidFill>
                    <a:srgbClr val="CC0000"/>
                  </a:solidFill>
                </a:endParaRPr>
              </a:p>
            </p:txBody>
          </p:sp>
          <p:sp>
            <p:nvSpPr>
              <p:cNvPr id="379943" name="Rectangle 39"/>
              <p:cNvSpPr>
                <a:spLocks noChangeArrowheads="1"/>
              </p:cNvSpPr>
              <p:nvPr/>
            </p:nvSpPr>
            <p:spPr bwMode="auto">
              <a:xfrm>
                <a:off x="3792" y="1560"/>
                <a:ext cx="337" cy="288"/>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b="1" baseline="30000">
                    <a:solidFill>
                      <a:srgbClr val="CC0000"/>
                    </a:solidFill>
                  </a:rPr>
                  <a:t>–</a:t>
                </a:r>
                <a:r>
                  <a:rPr lang="en-US" altLang="en-US" b="1">
                    <a:solidFill>
                      <a:srgbClr val="CC0000"/>
                    </a:solidFill>
                  </a:rPr>
                  <a:t>O</a:t>
                </a:r>
              </a:p>
            </p:txBody>
          </p:sp>
        </p:grpSp>
        <p:sp>
          <p:nvSpPr>
            <p:cNvPr id="379945" name="AutoShape 41"/>
            <p:cNvSpPr>
              <a:spLocks noChangeArrowheads="1"/>
            </p:cNvSpPr>
            <p:nvPr/>
          </p:nvSpPr>
          <p:spPr bwMode="auto">
            <a:xfrm>
              <a:off x="3120" y="1488"/>
              <a:ext cx="432" cy="96"/>
            </a:xfrm>
            <a:prstGeom prst="rightArrow">
              <a:avLst>
                <a:gd name="adj1" fmla="val 50000"/>
                <a:gd name="adj2" fmla="val 1125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9956" name="Rectangle 52"/>
          <p:cNvSpPr>
            <a:spLocks noChangeArrowheads="1"/>
          </p:cNvSpPr>
          <p:nvPr/>
        </p:nvSpPr>
        <p:spPr bwMode="auto">
          <a:xfrm>
            <a:off x="974725" y="2646363"/>
            <a:ext cx="881063" cy="48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12700" dist="35921" dir="2700000" algn="ctr" rotWithShape="0">
                    <a:srgbClr val="808080"/>
                  </a:outerShdw>
                </a:effectLst>
              </a14:hiddenEffects>
            </a:ext>
          </a:extLst>
        </p:spPr>
        <p:txBody>
          <a:bodyPr wrap="none" anchor="ctr">
            <a:spAutoFit/>
          </a:bodyPr>
          <a:lstStyle/>
          <a:p>
            <a:r>
              <a:rPr lang="en-US" altLang="en-US" sz="2600" b="1">
                <a:solidFill>
                  <a:srgbClr val="FF6404"/>
                </a:solidFill>
              </a:rPr>
              <a:t>ADP</a:t>
            </a:r>
            <a:endParaRPr lang="en-US" altLang="en-US" sz="2600" b="1">
              <a:solidFill>
                <a:srgbClr val="FF6404"/>
              </a:solidFill>
              <a:effectLst>
                <a:outerShdw blurRad="38100" dist="38100" dir="2700000" algn="tl">
                  <a:srgbClr val="C0C0C0"/>
                </a:outerShdw>
              </a:effectLst>
            </a:endParaRPr>
          </a:p>
        </p:txBody>
      </p:sp>
      <p:sp>
        <p:nvSpPr>
          <p:cNvPr id="379957" name="Rectangle 53"/>
          <p:cNvSpPr>
            <a:spLocks noChangeArrowheads="1"/>
          </p:cNvSpPr>
          <p:nvPr/>
        </p:nvSpPr>
        <p:spPr bwMode="auto">
          <a:xfrm>
            <a:off x="974725" y="2646363"/>
            <a:ext cx="844550" cy="48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12700" dist="35921" dir="2700000" algn="ctr" rotWithShape="0">
                    <a:srgbClr val="808080"/>
                  </a:outerShdw>
                </a:effectLst>
              </a14:hiddenEffects>
            </a:ext>
          </a:extLst>
        </p:spPr>
        <p:txBody>
          <a:bodyPr wrap="none" anchor="ctr">
            <a:spAutoFit/>
          </a:bodyPr>
          <a:lstStyle/>
          <a:p>
            <a:r>
              <a:rPr lang="en-US" altLang="en-US" sz="2600" b="1">
                <a:solidFill>
                  <a:srgbClr val="CC0000"/>
                </a:solidFill>
              </a:rPr>
              <a:t>ATP</a:t>
            </a:r>
            <a:endParaRPr lang="en-US" altLang="en-US" sz="2600" b="1">
              <a:solidFill>
                <a:srgbClr val="FF6404"/>
              </a:solidFill>
              <a:effectLst>
                <a:outerShdw blurRad="38100" dist="38100" dir="2700000" algn="tl">
                  <a:srgbClr val="C0C0C0"/>
                </a:outerShdw>
              </a:effectLst>
            </a:endParaRPr>
          </a:p>
        </p:txBody>
      </p:sp>
    </p:spTree>
    <p:extLst>
      <p:ext uri="{BB962C8B-B14F-4D97-AF65-F5344CB8AC3E}">
        <p14:creationId xmlns:p14="http://schemas.microsoft.com/office/powerpoint/2010/main" val="3812883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9954">
                                            <p:txEl>
                                              <p:pRg st="0" end="0"/>
                                            </p:txEl>
                                          </p:spTgt>
                                        </p:tgtEl>
                                        <p:attrNameLst>
                                          <p:attrName>style.visibility</p:attrName>
                                        </p:attrNameLst>
                                      </p:cBhvr>
                                      <p:to>
                                        <p:strVal val="visible"/>
                                      </p:to>
                                    </p:set>
                                    <p:anim calcmode="lin" valueType="num">
                                      <p:cBhvr additive="base">
                                        <p:cTn id="7" dur="500" fill="hold"/>
                                        <p:tgtEl>
                                          <p:spTgt spid="3799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995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xit" presetSubtype="2" fill="hold" nodeType="clickEffect">
                                  <p:stCondLst>
                                    <p:cond delay="0"/>
                                  </p:stCondLst>
                                  <p:childTnLst>
                                    <p:animEffect transition="out" filter="slide(fromRight)">
                                      <p:cBhvr>
                                        <p:cTn id="12" dur="500"/>
                                        <p:tgtEl>
                                          <p:spTgt spid="379928"/>
                                        </p:tgtEl>
                                      </p:cBhvr>
                                    </p:animEffect>
                                    <p:set>
                                      <p:cBhvr>
                                        <p:cTn id="13" dur="1" fill="hold">
                                          <p:stCondLst>
                                            <p:cond delay="499"/>
                                          </p:stCondLst>
                                        </p:cTn>
                                        <p:tgtEl>
                                          <p:spTgt spid="379928"/>
                                        </p:tgtEl>
                                        <p:attrNameLst>
                                          <p:attrName>style.visibility</p:attrName>
                                        </p:attrNameLst>
                                      </p:cBhvr>
                                      <p:to>
                                        <p:strVal val="hidden"/>
                                      </p:to>
                                    </p:set>
                                  </p:childTnLst>
                                  <p:subTnLst>
                                    <p:audio>
                                      <p:cMediaNode>
                                        <p:cTn display="0" masterRel="sameClick">
                                          <p:stCondLst>
                                            <p:cond evt="begin" delay="0">
                                              <p:tn val="11"/>
                                            </p:cond>
                                          </p:stCondLst>
                                          <p:endCondLst>
                                            <p:cond evt="onStopAudio" delay="0">
                                              <p:tgtEl>
                                                <p:sldTgt/>
                                              </p:tgtEl>
                                            </p:cond>
                                          </p:endCondLst>
                                        </p:cTn>
                                        <p:tgtEl>
                                          <p:sndTgt r:embed="rId4" name="Laser"/>
                                        </p:tgtEl>
                                      </p:cMediaNode>
                                    </p:audio>
                                  </p:subTnLst>
                                </p:cTn>
                              </p:par>
                              <p:par>
                                <p:cTn id="14" presetID="12" presetClass="entr" presetSubtype="8" fill="hold" nodeType="withEffect">
                                  <p:stCondLst>
                                    <p:cond delay="0"/>
                                  </p:stCondLst>
                                  <p:childTnLst>
                                    <p:set>
                                      <p:cBhvr>
                                        <p:cTn id="15" dur="1" fill="hold">
                                          <p:stCondLst>
                                            <p:cond delay="0"/>
                                          </p:stCondLst>
                                        </p:cTn>
                                        <p:tgtEl>
                                          <p:spTgt spid="379952"/>
                                        </p:tgtEl>
                                        <p:attrNameLst>
                                          <p:attrName>style.visibility</p:attrName>
                                        </p:attrNameLst>
                                      </p:cBhvr>
                                      <p:to>
                                        <p:strVal val="visible"/>
                                      </p:to>
                                    </p:set>
                                    <p:animEffect transition="in" filter="slide(fromLeft)">
                                      <p:cBhvr>
                                        <p:cTn id="16" dur="500"/>
                                        <p:tgtEl>
                                          <p:spTgt spid="379952"/>
                                        </p:tgtEl>
                                      </p:cBhvr>
                                    </p:animEffect>
                                  </p:childTnLst>
                                  <p:subTnLst>
                                    <p:audio>
                                      <p:cMediaNode>
                                        <p:cTn display="0" masterRel="sameClick">
                                          <p:stCondLst>
                                            <p:cond evt="begin" delay="0">
                                              <p:tn val="14"/>
                                            </p:cond>
                                          </p:stCondLst>
                                          <p:endCondLst>
                                            <p:cond evt="onStopAudio" delay="0">
                                              <p:tgtEl>
                                                <p:sldTgt/>
                                              </p:tgtEl>
                                            </p:cond>
                                          </p:endCondLst>
                                        </p:cTn>
                                        <p:tgtEl>
                                          <p:sndTgt r:embed="rId4" name="Laser"/>
                                        </p:tgtEl>
                                      </p:cMediaNode>
                                    </p:audio>
                                  </p:subTnLst>
                                </p:cTn>
                              </p:par>
                              <p:par>
                                <p:cTn id="17" presetID="22" presetClass="exit" presetSubtype="2" fill="hold" grpId="0" nodeType="withEffect">
                                  <p:stCondLst>
                                    <p:cond delay="0"/>
                                  </p:stCondLst>
                                  <p:childTnLst>
                                    <p:animEffect transition="out" filter="wipe(right)">
                                      <p:cBhvr>
                                        <p:cTn id="18" dur="500"/>
                                        <p:tgtEl>
                                          <p:spTgt spid="379957">
                                            <p:txEl>
                                              <p:pRg st="0" end="0"/>
                                            </p:txEl>
                                          </p:spTgt>
                                        </p:tgtEl>
                                      </p:cBhvr>
                                    </p:animEffect>
                                    <p:set>
                                      <p:cBhvr>
                                        <p:cTn id="19" dur="1" fill="hold">
                                          <p:stCondLst>
                                            <p:cond delay="499"/>
                                          </p:stCondLst>
                                        </p:cTn>
                                        <p:tgtEl>
                                          <p:spTgt spid="379957">
                                            <p:txEl>
                                              <p:pRg st="0" end="0"/>
                                            </p:txEl>
                                          </p:spTgt>
                                        </p:tgtEl>
                                        <p:attrNameLst>
                                          <p:attrName>style.visibility</p:attrName>
                                        </p:attrNameLst>
                                      </p:cBhvr>
                                      <p:to>
                                        <p:strVal val="hidden"/>
                                      </p:to>
                                    </p:set>
                                  </p:childTnLst>
                                </p:cTn>
                              </p:par>
                              <p:par>
                                <p:cTn id="20" presetID="22" presetClass="entr" presetSubtype="2" fill="hold" grpId="0" nodeType="withEffect">
                                  <p:stCondLst>
                                    <p:cond delay="0"/>
                                  </p:stCondLst>
                                  <p:childTnLst>
                                    <p:set>
                                      <p:cBhvr>
                                        <p:cTn id="21" dur="1" fill="hold">
                                          <p:stCondLst>
                                            <p:cond delay="0"/>
                                          </p:stCondLst>
                                        </p:cTn>
                                        <p:tgtEl>
                                          <p:spTgt spid="379956">
                                            <p:txEl>
                                              <p:pRg st="0" end="0"/>
                                            </p:txEl>
                                          </p:spTgt>
                                        </p:tgtEl>
                                        <p:attrNameLst>
                                          <p:attrName>style.visibility</p:attrName>
                                        </p:attrNameLst>
                                      </p:cBhvr>
                                      <p:to>
                                        <p:strVal val="visible"/>
                                      </p:to>
                                    </p:set>
                                    <p:animEffect transition="in" filter="wipe(right)">
                                      <p:cBhvr>
                                        <p:cTn id="22" dur="500"/>
                                        <p:tgtEl>
                                          <p:spTgt spid="379956">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9954">
                                            <p:txEl>
                                              <p:pRg st="1" end="1"/>
                                            </p:txEl>
                                          </p:spTgt>
                                        </p:tgtEl>
                                        <p:attrNameLst>
                                          <p:attrName>style.visibility</p:attrName>
                                        </p:attrNameLst>
                                      </p:cBhvr>
                                      <p:to>
                                        <p:strVal val="visible"/>
                                      </p:to>
                                    </p:set>
                                    <p:anim calcmode="lin" valueType="num">
                                      <p:cBhvr additive="base">
                                        <p:cTn id="27" dur="500" fill="hold"/>
                                        <p:tgtEl>
                                          <p:spTgt spid="379954">
                                            <p:txEl>
                                              <p:pRg st="1" end="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7995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
                                        </p:tgtEl>
                                      </p:cMediaNode>
                                    </p:audio>
                                  </p:sub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79944">
                                            <p:txEl>
                                              <p:pRg st="0" end="0"/>
                                            </p:txEl>
                                          </p:spTgt>
                                        </p:tgtEl>
                                        <p:attrNameLst>
                                          <p:attrName>style.visibility</p:attrName>
                                        </p:attrNameLst>
                                      </p:cBhvr>
                                      <p:to>
                                        <p:strVal val="visible"/>
                                      </p:to>
                                    </p:set>
                                    <p:animEffect transition="in" filter="wipe(left)">
                                      <p:cBhvr>
                                        <p:cTn id="33" dur="500"/>
                                        <p:tgtEl>
                                          <p:spTgt spid="379944">
                                            <p:txEl>
                                              <p:pRg st="0" end="0"/>
                                            </p:txEl>
                                          </p:spTgt>
                                        </p:tgtEl>
                                      </p:cBhvr>
                                    </p:animEffect>
                                  </p:childTnLst>
                                </p:cTn>
                              </p:par>
                            </p:childTnLst>
                          </p:cTn>
                        </p:par>
                        <p:par>
                          <p:cTn id="34" fill="hold" nodeType="afterGroup">
                            <p:stCondLst>
                              <p:cond delay="500"/>
                            </p:stCondLst>
                            <p:childTnLst>
                              <p:par>
                                <p:cTn id="35" presetID="6" presetClass="entr" presetSubtype="32" fill="hold" grpId="0" nodeType="afterEffect">
                                  <p:stCondLst>
                                    <p:cond delay="0"/>
                                  </p:stCondLst>
                                  <p:childTnLst>
                                    <p:set>
                                      <p:cBhvr>
                                        <p:cTn id="36" dur="1" fill="hold">
                                          <p:stCondLst>
                                            <p:cond delay="0"/>
                                          </p:stCondLst>
                                        </p:cTn>
                                        <p:tgtEl>
                                          <p:spTgt spid="379937"/>
                                        </p:tgtEl>
                                        <p:attrNameLst>
                                          <p:attrName>style.visibility</p:attrName>
                                        </p:attrNameLst>
                                      </p:cBhvr>
                                      <p:to>
                                        <p:strVal val="visible"/>
                                      </p:to>
                                    </p:set>
                                    <p:animEffect transition="in" filter="circle(out)">
                                      <p:cBhvr>
                                        <p:cTn id="37" dur="500"/>
                                        <p:tgtEl>
                                          <p:spTgt spid="379937"/>
                                        </p:tgtEl>
                                      </p:cBhvr>
                                    </p:animEffect>
                                  </p:childTnLst>
                                  <p:subTnLst>
                                    <p:audio>
                                      <p:cMediaNode>
                                        <p:cTn display="0" masterRel="sameClick">
                                          <p:stCondLst>
                                            <p:cond evt="begin" delay="0">
                                              <p:tn val="35"/>
                                            </p:cond>
                                          </p:stCondLst>
                                          <p:endCondLst>
                                            <p:cond evt="onStopAudio" delay="0">
                                              <p:tgtEl>
                                                <p:sldTgt/>
                                              </p:tgtEl>
                                            </p:cond>
                                          </p:endCondLst>
                                        </p:cTn>
                                        <p:tgtEl>
                                          <p:sndTgt r:embed="rId5" name="Explosion"/>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54" grpId="0" uiExpand="1" build="p" autoUpdateAnimBg="0"/>
      <p:bldP spid="379937" grpId="0" animBg="1" autoUpdateAnimBg="0"/>
      <p:bldP spid="379944" grpId="0" build="p" autoUpdateAnimBg="0"/>
      <p:bldP spid="379956" grpId="0" build="allAtOnce" autoUpdateAnimBg="0"/>
      <p:bldP spid="37995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385" name="Rectangle 289"/>
          <p:cNvSpPr>
            <a:spLocks noChangeArrowheads="1"/>
          </p:cNvSpPr>
          <p:nvPr/>
        </p:nvSpPr>
        <p:spPr bwMode="auto">
          <a:xfrm>
            <a:off x="66675" y="6400800"/>
            <a:ext cx="13716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88424" name="Picture 328" descr="penguinL"/>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flipH="1">
            <a:off x="31750" y="5562600"/>
            <a:ext cx="1274763" cy="1295400"/>
          </a:xfrm>
          <a:prstGeom prst="rect">
            <a:avLst/>
          </a:prstGeom>
          <a:noFill/>
          <a:extLst>
            <a:ext uri="{909E8E84-426E-40DD-AFC4-6F175D3DCCD1}">
              <a14:hiddenFill xmlns:a14="http://schemas.microsoft.com/office/drawing/2010/main">
                <a:solidFill>
                  <a:srgbClr val="FFFFFF"/>
                </a:solidFill>
              </a14:hiddenFill>
            </a:ext>
          </a:extLst>
        </p:spPr>
      </p:pic>
      <p:sp>
        <p:nvSpPr>
          <p:cNvPr id="388425" name="AutoShape 329"/>
          <p:cNvSpPr>
            <a:spLocks noChangeArrowheads="1"/>
          </p:cNvSpPr>
          <p:nvPr/>
        </p:nvSpPr>
        <p:spPr bwMode="auto">
          <a:xfrm flipH="1">
            <a:off x="1041400" y="4367213"/>
            <a:ext cx="1795463" cy="1273175"/>
          </a:xfrm>
          <a:prstGeom prst="wedgeEllipseCallout">
            <a:avLst>
              <a:gd name="adj1" fmla="val 48407"/>
              <a:gd name="adj2" fmla="val 58602"/>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nSpc>
                <a:spcPct val="90000"/>
              </a:lnSpc>
            </a:pPr>
            <a:r>
              <a:rPr lang="en-US" altLang="en-US" sz="1800" b="1">
                <a:solidFill>
                  <a:srgbClr val="0F116A"/>
                </a:solidFill>
                <a:latin typeface="Comic Sans MS" charset="0"/>
              </a:rPr>
              <a:t>It’s</a:t>
            </a:r>
            <a:br>
              <a:rPr lang="en-US" altLang="en-US" sz="1800" b="1">
                <a:solidFill>
                  <a:srgbClr val="0F116A"/>
                </a:solidFill>
                <a:latin typeface="Comic Sans MS" charset="0"/>
              </a:rPr>
            </a:br>
            <a:r>
              <a:rPr lang="en-US" altLang="en-US" sz="1800" b="1">
                <a:solidFill>
                  <a:srgbClr val="0F116A"/>
                </a:solidFill>
                <a:latin typeface="Comic Sans MS" charset="0"/>
              </a:rPr>
              <a:t>never </a:t>
            </a:r>
            <a:r>
              <a:rPr lang="en-US" altLang="en-US" sz="1800" b="1" i="1">
                <a:solidFill>
                  <a:srgbClr val="0F116A"/>
                </a:solidFill>
                <a:latin typeface="Comic Sans MS" charset="0"/>
              </a:rPr>
              <a:t>that</a:t>
            </a:r>
            <a:r>
              <a:rPr lang="en-US" altLang="en-US" sz="1800" b="1">
                <a:solidFill>
                  <a:srgbClr val="0F116A"/>
                </a:solidFill>
                <a:latin typeface="Comic Sans MS" charset="0"/>
              </a:rPr>
              <a:t/>
            </a:r>
            <a:br>
              <a:rPr lang="en-US" altLang="en-US" sz="1800" b="1">
                <a:solidFill>
                  <a:srgbClr val="0F116A"/>
                </a:solidFill>
                <a:latin typeface="Comic Sans MS" charset="0"/>
              </a:rPr>
            </a:br>
            <a:r>
              <a:rPr lang="en-US" altLang="en-US" sz="1800" b="1">
                <a:solidFill>
                  <a:srgbClr val="0F116A"/>
                </a:solidFill>
                <a:latin typeface="Comic Sans MS" charset="0"/>
              </a:rPr>
              <a:t>simple</a:t>
            </a:r>
            <a:r>
              <a:rPr lang="en-US" altLang="en-US" sz="1800" b="1" i="1">
                <a:solidFill>
                  <a:srgbClr val="0F116A"/>
                </a:solidFill>
                <a:latin typeface="Comic Sans MS" charset="0"/>
              </a:rPr>
              <a:t>!</a:t>
            </a:r>
            <a:endParaRPr lang="en-US" altLang="en-US" sz="1600" b="1">
              <a:solidFill>
                <a:srgbClr val="0F116A"/>
              </a:solidFill>
              <a:latin typeface="Comic Sans MS" charset="0"/>
            </a:endParaRPr>
          </a:p>
        </p:txBody>
      </p:sp>
      <p:sp>
        <p:nvSpPr>
          <p:cNvPr id="388125" name="Rectangle 29"/>
          <p:cNvSpPr>
            <a:spLocks noGrp="1" noChangeArrowheads="1"/>
          </p:cNvSpPr>
          <p:nvPr>
            <p:ph type="title"/>
          </p:nvPr>
        </p:nvSpPr>
        <p:spPr>
          <a:noFill/>
          <a:ln/>
        </p:spPr>
        <p:txBody>
          <a:bodyPr/>
          <a:lstStyle/>
          <a:p>
            <a:r>
              <a:rPr lang="en-US" altLang="en-US"/>
              <a:t>An example of Phosphorylation…</a:t>
            </a:r>
          </a:p>
        </p:txBody>
      </p:sp>
      <p:sp>
        <p:nvSpPr>
          <p:cNvPr id="388126" name="Rectangle 30" descr="Rectangle: Click to edit Master text styles&#10;Second level&#10;Third level&#10;Fourth level&#10;Fifth level"/>
          <p:cNvSpPr>
            <a:spLocks noGrp="1" noChangeArrowheads="1"/>
          </p:cNvSpPr>
          <p:nvPr>
            <p:ph idx="1"/>
          </p:nvPr>
        </p:nvSpPr>
        <p:spPr>
          <a:xfrm>
            <a:off x="533400" y="1295400"/>
            <a:ext cx="8001000" cy="1676400"/>
          </a:xfrm>
          <a:noFill/>
          <a:ln/>
        </p:spPr>
        <p:txBody>
          <a:bodyPr/>
          <a:lstStyle/>
          <a:p>
            <a:r>
              <a:rPr lang="en-US" altLang="en-US"/>
              <a:t>Building polymers from monomers</a:t>
            </a:r>
          </a:p>
          <a:p>
            <a:pPr lvl="1"/>
            <a:r>
              <a:rPr lang="en-US" altLang="en-US" sz="2600">
                <a:sym typeface="Symbol" charset="2"/>
              </a:rPr>
              <a:t>need to destabilize the monomers</a:t>
            </a:r>
          </a:p>
          <a:p>
            <a:pPr lvl="1"/>
            <a:r>
              <a:rPr lang="en-US" altLang="en-US" sz="2600" i="1" u="sng">
                <a:solidFill>
                  <a:srgbClr val="CC0000"/>
                </a:solidFill>
                <a:sym typeface="Symbol" charset="2"/>
              </a:rPr>
              <a:t>phosphorylate!</a:t>
            </a:r>
            <a:endParaRPr lang="en-US" altLang="en-US" sz="2600">
              <a:solidFill>
                <a:schemeClr val="tx2"/>
              </a:solidFill>
              <a:sym typeface="Symbol" charset="2"/>
            </a:endParaRPr>
          </a:p>
        </p:txBody>
      </p:sp>
      <p:grpSp>
        <p:nvGrpSpPr>
          <p:cNvPr id="388329" name="Group 233"/>
          <p:cNvGrpSpPr>
            <a:grpSpLocks/>
          </p:cNvGrpSpPr>
          <p:nvPr/>
        </p:nvGrpSpPr>
        <p:grpSpPr bwMode="auto">
          <a:xfrm>
            <a:off x="142875" y="2820988"/>
            <a:ext cx="8839200" cy="1116012"/>
            <a:chOff x="144" y="1680"/>
            <a:chExt cx="5568" cy="703"/>
          </a:xfrm>
        </p:grpSpPr>
        <p:grpSp>
          <p:nvGrpSpPr>
            <p:cNvPr id="388330" name="Group 234"/>
            <p:cNvGrpSpPr>
              <a:grpSpLocks/>
            </p:cNvGrpSpPr>
            <p:nvPr/>
          </p:nvGrpSpPr>
          <p:grpSpPr bwMode="auto">
            <a:xfrm>
              <a:off x="144" y="1680"/>
              <a:ext cx="1043" cy="702"/>
              <a:chOff x="445" y="1825"/>
              <a:chExt cx="1043" cy="702"/>
            </a:xfrm>
          </p:grpSpPr>
          <p:sp>
            <p:nvSpPr>
              <p:cNvPr id="388331" name="Line 235"/>
              <p:cNvSpPr>
                <a:spLocks noChangeShapeType="1"/>
              </p:cNvSpPr>
              <p:nvPr/>
            </p:nvSpPr>
            <p:spPr bwMode="auto">
              <a:xfrm>
                <a:off x="1238" y="2037"/>
                <a:ext cx="0" cy="2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32" name="AutoShape 236"/>
              <p:cNvSpPr>
                <a:spLocks noChangeArrowheads="1"/>
              </p:cNvSpPr>
              <p:nvPr/>
            </p:nvSpPr>
            <p:spPr bwMode="auto">
              <a:xfrm>
                <a:off x="445" y="1839"/>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33" name="Oval 237"/>
              <p:cNvSpPr>
                <a:spLocks noChangeArrowheads="1"/>
              </p:cNvSpPr>
              <p:nvPr/>
            </p:nvSpPr>
            <p:spPr bwMode="auto">
              <a:xfrm>
                <a:off x="1173" y="2134"/>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sp>
            <p:nvSpPr>
              <p:cNvPr id="388334" name="Rectangle 238"/>
              <p:cNvSpPr>
                <a:spLocks noChangeArrowheads="1"/>
              </p:cNvSpPr>
              <p:nvPr/>
            </p:nvSpPr>
            <p:spPr bwMode="auto">
              <a:xfrm>
                <a:off x="1132" y="1825"/>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35" name="Rectangle 239"/>
              <p:cNvSpPr>
                <a:spLocks noChangeArrowheads="1"/>
              </p:cNvSpPr>
              <p:nvPr/>
            </p:nvSpPr>
            <p:spPr bwMode="auto">
              <a:xfrm>
                <a:off x="1132" y="2277"/>
                <a:ext cx="356"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CC0000"/>
                    </a:solidFill>
                  </a:rPr>
                  <a:t>OH</a:t>
                </a:r>
                <a:endParaRPr lang="en-US" altLang="en-US" sz="2000" b="1">
                  <a:solidFill>
                    <a:srgbClr val="0F116A"/>
                  </a:solidFill>
                </a:endParaRPr>
              </a:p>
            </p:txBody>
          </p:sp>
        </p:grpSp>
        <p:grpSp>
          <p:nvGrpSpPr>
            <p:cNvPr id="388336" name="Group 240"/>
            <p:cNvGrpSpPr>
              <a:grpSpLocks/>
            </p:cNvGrpSpPr>
            <p:nvPr/>
          </p:nvGrpSpPr>
          <p:grpSpPr bwMode="auto">
            <a:xfrm>
              <a:off x="1318" y="1680"/>
              <a:ext cx="1034" cy="702"/>
              <a:chOff x="1692" y="1825"/>
              <a:chExt cx="1034" cy="702"/>
            </a:xfrm>
          </p:grpSpPr>
          <p:sp>
            <p:nvSpPr>
              <p:cNvPr id="388337" name="Line 241"/>
              <p:cNvSpPr>
                <a:spLocks noChangeShapeType="1"/>
              </p:cNvSpPr>
              <p:nvPr/>
            </p:nvSpPr>
            <p:spPr bwMode="auto">
              <a:xfrm>
                <a:off x="1933" y="2037"/>
                <a:ext cx="0" cy="2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38" name="Rectangle 242"/>
              <p:cNvSpPr>
                <a:spLocks noChangeArrowheads="1"/>
              </p:cNvSpPr>
              <p:nvPr/>
            </p:nvSpPr>
            <p:spPr bwMode="auto">
              <a:xfrm>
                <a:off x="1819" y="1825"/>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39" name="Rectangle 243"/>
              <p:cNvSpPr>
                <a:spLocks noChangeArrowheads="1"/>
              </p:cNvSpPr>
              <p:nvPr/>
            </p:nvSpPr>
            <p:spPr bwMode="auto">
              <a:xfrm>
                <a:off x="1692" y="2277"/>
                <a:ext cx="356"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CC0000"/>
                    </a:solidFill>
                  </a:rPr>
                  <a:t>H</a:t>
                </a:r>
                <a:r>
                  <a:rPr lang="en-US" altLang="en-US" sz="2000" b="1">
                    <a:solidFill>
                      <a:srgbClr val="0F116A"/>
                    </a:solidFill>
                  </a:rPr>
                  <a:t>O</a:t>
                </a:r>
              </a:p>
            </p:txBody>
          </p:sp>
          <p:sp>
            <p:nvSpPr>
              <p:cNvPr id="388340" name="AutoShape 244"/>
              <p:cNvSpPr>
                <a:spLocks noChangeArrowheads="1"/>
              </p:cNvSpPr>
              <p:nvPr/>
            </p:nvSpPr>
            <p:spPr bwMode="auto">
              <a:xfrm>
                <a:off x="1936" y="1839"/>
                <a:ext cx="790" cy="685"/>
              </a:xfrm>
              <a:prstGeom prst="hexagon">
                <a:avLst>
                  <a:gd name="adj" fmla="val 28832"/>
                  <a:gd name="vf" fmla="val 115470"/>
                </a:avLst>
              </a:prstGeom>
              <a:solidFill>
                <a:srgbClr val="E38E2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41" name="Oval 245"/>
              <p:cNvSpPr>
                <a:spLocks noChangeArrowheads="1"/>
              </p:cNvSpPr>
              <p:nvPr/>
            </p:nvSpPr>
            <p:spPr bwMode="auto">
              <a:xfrm>
                <a:off x="1889" y="2134"/>
                <a:ext cx="111"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grpSp>
        <p:grpSp>
          <p:nvGrpSpPr>
            <p:cNvPr id="388342" name="Group 246"/>
            <p:cNvGrpSpPr>
              <a:grpSpLocks/>
            </p:cNvGrpSpPr>
            <p:nvPr/>
          </p:nvGrpSpPr>
          <p:grpSpPr bwMode="auto">
            <a:xfrm>
              <a:off x="3120" y="1681"/>
              <a:ext cx="1807" cy="702"/>
              <a:chOff x="3700" y="1826"/>
              <a:chExt cx="1807" cy="702"/>
            </a:xfrm>
          </p:grpSpPr>
          <p:grpSp>
            <p:nvGrpSpPr>
              <p:cNvPr id="388343" name="Group 247"/>
              <p:cNvGrpSpPr>
                <a:grpSpLocks/>
              </p:cNvGrpSpPr>
              <p:nvPr/>
            </p:nvGrpSpPr>
            <p:grpSpPr bwMode="auto">
              <a:xfrm>
                <a:off x="3700" y="1826"/>
                <a:ext cx="1031" cy="702"/>
                <a:chOff x="3700" y="1826"/>
                <a:chExt cx="1031" cy="702"/>
              </a:xfrm>
            </p:grpSpPr>
            <p:sp>
              <p:nvSpPr>
                <p:cNvPr id="388344" name="Line 248"/>
                <p:cNvSpPr>
                  <a:spLocks noChangeShapeType="1"/>
                </p:cNvSpPr>
                <p:nvPr/>
              </p:nvSpPr>
              <p:spPr bwMode="auto">
                <a:xfrm>
                  <a:off x="4493" y="2038"/>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45" name="AutoShape 249"/>
                <p:cNvSpPr>
                  <a:spLocks noChangeArrowheads="1"/>
                </p:cNvSpPr>
                <p:nvPr/>
              </p:nvSpPr>
              <p:spPr bwMode="auto">
                <a:xfrm>
                  <a:off x="3700" y="1840"/>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46" name="Oval 250"/>
                <p:cNvSpPr>
                  <a:spLocks noChangeArrowheads="1"/>
                </p:cNvSpPr>
                <p:nvPr/>
              </p:nvSpPr>
              <p:spPr bwMode="auto">
                <a:xfrm>
                  <a:off x="4428" y="2135"/>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sp>
              <p:nvSpPr>
                <p:cNvPr id="388347" name="Rectangle 251"/>
                <p:cNvSpPr>
                  <a:spLocks noChangeArrowheads="1"/>
                </p:cNvSpPr>
                <p:nvPr/>
              </p:nvSpPr>
              <p:spPr bwMode="auto">
                <a:xfrm>
                  <a:off x="4387" y="1826"/>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48" name="Rectangle 252"/>
                <p:cNvSpPr>
                  <a:spLocks noChangeArrowheads="1"/>
                </p:cNvSpPr>
                <p:nvPr/>
              </p:nvSpPr>
              <p:spPr bwMode="auto">
                <a:xfrm>
                  <a:off x="4491" y="2278"/>
                  <a:ext cx="240"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O</a:t>
                  </a:r>
                </a:p>
              </p:txBody>
            </p:sp>
          </p:grpSp>
          <p:grpSp>
            <p:nvGrpSpPr>
              <p:cNvPr id="388349" name="Group 253"/>
              <p:cNvGrpSpPr>
                <a:grpSpLocks/>
              </p:cNvGrpSpPr>
              <p:nvPr/>
            </p:nvGrpSpPr>
            <p:grpSpPr bwMode="auto">
              <a:xfrm>
                <a:off x="4600" y="1826"/>
                <a:ext cx="907" cy="699"/>
                <a:chOff x="4600" y="1826"/>
                <a:chExt cx="907" cy="699"/>
              </a:xfrm>
            </p:grpSpPr>
            <p:sp>
              <p:nvSpPr>
                <p:cNvPr id="388350" name="Line 254"/>
                <p:cNvSpPr>
                  <a:spLocks noChangeShapeType="1"/>
                </p:cNvSpPr>
                <p:nvPr/>
              </p:nvSpPr>
              <p:spPr bwMode="auto">
                <a:xfrm>
                  <a:off x="4714" y="2038"/>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51" name="Rectangle 255"/>
                <p:cNvSpPr>
                  <a:spLocks noChangeArrowheads="1"/>
                </p:cNvSpPr>
                <p:nvPr/>
              </p:nvSpPr>
              <p:spPr bwMode="auto">
                <a:xfrm>
                  <a:off x="4600" y="1826"/>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52" name="AutoShape 256"/>
                <p:cNvSpPr>
                  <a:spLocks noChangeArrowheads="1"/>
                </p:cNvSpPr>
                <p:nvPr/>
              </p:nvSpPr>
              <p:spPr bwMode="auto">
                <a:xfrm>
                  <a:off x="4717" y="1840"/>
                  <a:ext cx="790" cy="685"/>
                </a:xfrm>
                <a:prstGeom prst="hexagon">
                  <a:avLst>
                    <a:gd name="adj" fmla="val 28832"/>
                    <a:gd name="vf" fmla="val 115470"/>
                  </a:avLst>
                </a:prstGeom>
                <a:solidFill>
                  <a:srgbClr val="E38E2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53" name="Oval 257"/>
                <p:cNvSpPr>
                  <a:spLocks noChangeArrowheads="1"/>
                </p:cNvSpPr>
                <p:nvPr/>
              </p:nvSpPr>
              <p:spPr bwMode="auto">
                <a:xfrm>
                  <a:off x="4670" y="2135"/>
                  <a:ext cx="111"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grpSp>
          <p:sp>
            <p:nvSpPr>
              <p:cNvPr id="388354" name="Line 258"/>
              <p:cNvSpPr>
                <a:spLocks noChangeShapeType="1"/>
              </p:cNvSpPr>
              <p:nvPr/>
            </p:nvSpPr>
            <p:spPr bwMode="auto">
              <a:xfrm>
                <a:off x="4512" y="2278"/>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55" name="Line 259"/>
              <p:cNvSpPr>
                <a:spLocks noChangeShapeType="1"/>
              </p:cNvSpPr>
              <p:nvPr/>
            </p:nvSpPr>
            <p:spPr bwMode="auto">
              <a:xfrm flipH="1">
                <a:off x="4676" y="2278"/>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88356" name="Text Box 260"/>
            <p:cNvSpPr txBox="1">
              <a:spLocks noChangeArrowheads="1"/>
            </p:cNvSpPr>
            <p:nvPr/>
          </p:nvSpPr>
          <p:spPr bwMode="auto">
            <a:xfrm>
              <a:off x="1101" y="1814"/>
              <a:ext cx="303" cy="44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solidFill>
                  <a:srgbClr val="0F116A"/>
                </a:solidFill>
              </a:endParaRPr>
            </a:p>
          </p:txBody>
        </p:sp>
        <p:sp>
          <p:nvSpPr>
            <p:cNvPr id="388357" name="AutoShape 261"/>
            <p:cNvSpPr>
              <a:spLocks noChangeArrowheads="1"/>
            </p:cNvSpPr>
            <p:nvPr/>
          </p:nvSpPr>
          <p:spPr bwMode="auto">
            <a:xfrm>
              <a:off x="2448" y="1968"/>
              <a:ext cx="576" cy="144"/>
            </a:xfrm>
            <a:prstGeom prst="rightArrow">
              <a:avLst>
                <a:gd name="adj1" fmla="val 50000"/>
                <a:gd name="adj2" fmla="val 100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58" name="Oval 262"/>
            <p:cNvSpPr>
              <a:spLocks noChangeArrowheads="1"/>
            </p:cNvSpPr>
            <p:nvPr/>
          </p:nvSpPr>
          <p:spPr bwMode="auto">
            <a:xfrm>
              <a:off x="5376" y="1864"/>
              <a:ext cx="336" cy="336"/>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1800" b="1">
                  <a:solidFill>
                    <a:srgbClr val="CC0000"/>
                  </a:solidFill>
                </a:rPr>
                <a:t>H</a:t>
              </a:r>
              <a:r>
                <a:rPr lang="en-US" altLang="en-US" sz="1800" b="1" baseline="-25000">
                  <a:solidFill>
                    <a:srgbClr val="CC0000"/>
                  </a:solidFill>
                </a:rPr>
                <a:t>2</a:t>
              </a:r>
              <a:r>
                <a:rPr lang="en-US" altLang="en-US" sz="1800" b="1">
                  <a:solidFill>
                    <a:srgbClr val="CC0000"/>
                  </a:solidFill>
                </a:rPr>
                <a:t>O</a:t>
              </a:r>
              <a:endParaRPr lang="en-US" altLang="en-US" sz="1800" b="1">
                <a:solidFill>
                  <a:srgbClr val="0F116A"/>
                </a:solidFill>
              </a:endParaRPr>
            </a:p>
          </p:txBody>
        </p:sp>
        <p:sp>
          <p:nvSpPr>
            <p:cNvPr id="388359" name="Text Box 263"/>
            <p:cNvSpPr txBox="1">
              <a:spLocks noChangeArrowheads="1"/>
            </p:cNvSpPr>
            <p:nvPr/>
          </p:nvSpPr>
          <p:spPr bwMode="auto">
            <a:xfrm>
              <a:off x="4992" y="1811"/>
              <a:ext cx="303" cy="44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solidFill>
                  <a:srgbClr val="0F116A"/>
                </a:solidFill>
              </a:endParaRPr>
            </a:p>
          </p:txBody>
        </p:sp>
      </p:grpSp>
      <p:sp>
        <p:nvSpPr>
          <p:cNvPr id="388360" name="Rectangle 264"/>
          <p:cNvSpPr>
            <a:spLocks noChangeArrowheads="1"/>
          </p:cNvSpPr>
          <p:nvPr/>
        </p:nvSpPr>
        <p:spPr bwMode="auto">
          <a:xfrm>
            <a:off x="3651250" y="3522663"/>
            <a:ext cx="1295400" cy="30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400" b="1">
                <a:solidFill>
                  <a:schemeClr val="tx2"/>
                </a:solidFill>
                <a:sym typeface="Symbol" charset="2"/>
              </a:rPr>
              <a:t>+4.2 kcal/mol</a:t>
            </a:r>
          </a:p>
        </p:txBody>
      </p:sp>
      <p:grpSp>
        <p:nvGrpSpPr>
          <p:cNvPr id="388363" name="Group 267"/>
          <p:cNvGrpSpPr>
            <a:grpSpLocks/>
          </p:cNvGrpSpPr>
          <p:nvPr/>
        </p:nvGrpSpPr>
        <p:grpSpPr bwMode="auto">
          <a:xfrm>
            <a:off x="142875" y="4179888"/>
            <a:ext cx="1655763" cy="1114425"/>
            <a:chOff x="445" y="1825"/>
            <a:chExt cx="1043" cy="702"/>
          </a:xfrm>
        </p:grpSpPr>
        <p:sp>
          <p:nvSpPr>
            <p:cNvPr id="388364" name="Line 268"/>
            <p:cNvSpPr>
              <a:spLocks noChangeShapeType="1"/>
            </p:cNvSpPr>
            <p:nvPr/>
          </p:nvSpPr>
          <p:spPr bwMode="auto">
            <a:xfrm>
              <a:off x="1238" y="2037"/>
              <a:ext cx="0" cy="2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65" name="AutoShape 269"/>
            <p:cNvSpPr>
              <a:spLocks noChangeArrowheads="1"/>
            </p:cNvSpPr>
            <p:nvPr/>
          </p:nvSpPr>
          <p:spPr bwMode="auto">
            <a:xfrm>
              <a:off x="445" y="1839"/>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66" name="Oval 270"/>
            <p:cNvSpPr>
              <a:spLocks noChangeArrowheads="1"/>
            </p:cNvSpPr>
            <p:nvPr/>
          </p:nvSpPr>
          <p:spPr bwMode="auto">
            <a:xfrm>
              <a:off x="1173" y="2134"/>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sp>
          <p:nvSpPr>
            <p:cNvPr id="388367" name="Rectangle 271"/>
            <p:cNvSpPr>
              <a:spLocks noChangeArrowheads="1"/>
            </p:cNvSpPr>
            <p:nvPr/>
          </p:nvSpPr>
          <p:spPr bwMode="auto">
            <a:xfrm>
              <a:off x="1132" y="1825"/>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68" name="Rectangle 272"/>
            <p:cNvSpPr>
              <a:spLocks noChangeArrowheads="1"/>
            </p:cNvSpPr>
            <p:nvPr/>
          </p:nvSpPr>
          <p:spPr bwMode="auto">
            <a:xfrm>
              <a:off x="1132" y="2277"/>
              <a:ext cx="356"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CC0000"/>
                  </a:solidFill>
                </a:rPr>
                <a:t>OH</a:t>
              </a:r>
            </a:p>
          </p:txBody>
        </p:sp>
      </p:grpSp>
      <p:grpSp>
        <p:nvGrpSpPr>
          <p:cNvPr id="388427" name="Group 331"/>
          <p:cNvGrpSpPr>
            <a:grpSpLocks/>
          </p:cNvGrpSpPr>
          <p:nvPr/>
        </p:nvGrpSpPr>
        <p:grpSpPr bwMode="auto">
          <a:xfrm>
            <a:off x="3800475" y="4181475"/>
            <a:ext cx="2895600" cy="1293813"/>
            <a:chOff x="2394" y="2634"/>
            <a:chExt cx="1824" cy="815"/>
          </a:xfrm>
        </p:grpSpPr>
        <p:sp>
          <p:nvSpPr>
            <p:cNvPr id="388370" name="AutoShape 274"/>
            <p:cNvSpPr>
              <a:spLocks noChangeArrowheads="1"/>
            </p:cNvSpPr>
            <p:nvPr/>
          </p:nvSpPr>
          <p:spPr bwMode="auto">
            <a:xfrm>
              <a:off x="2394" y="2921"/>
              <a:ext cx="576" cy="144"/>
            </a:xfrm>
            <a:prstGeom prst="rightArrow">
              <a:avLst>
                <a:gd name="adj1" fmla="val 50000"/>
                <a:gd name="adj2" fmla="val 100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88371" name="Group 275"/>
            <p:cNvGrpSpPr>
              <a:grpSpLocks/>
            </p:cNvGrpSpPr>
            <p:nvPr/>
          </p:nvGrpSpPr>
          <p:grpSpPr bwMode="auto">
            <a:xfrm>
              <a:off x="3066" y="2634"/>
              <a:ext cx="1152" cy="815"/>
              <a:chOff x="3120" y="2641"/>
              <a:chExt cx="1152" cy="815"/>
            </a:xfrm>
          </p:grpSpPr>
          <p:sp>
            <p:nvSpPr>
              <p:cNvPr id="388372" name="Line 276"/>
              <p:cNvSpPr>
                <a:spLocks noChangeShapeType="1"/>
              </p:cNvSpPr>
              <p:nvPr/>
            </p:nvSpPr>
            <p:spPr bwMode="auto">
              <a:xfrm>
                <a:off x="3913" y="2853"/>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73" name="AutoShape 277"/>
              <p:cNvSpPr>
                <a:spLocks noChangeArrowheads="1"/>
              </p:cNvSpPr>
              <p:nvPr/>
            </p:nvSpPr>
            <p:spPr bwMode="auto">
              <a:xfrm>
                <a:off x="3120" y="2655"/>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74" name="Oval 278"/>
              <p:cNvSpPr>
                <a:spLocks noChangeArrowheads="1"/>
              </p:cNvSpPr>
              <p:nvPr/>
            </p:nvSpPr>
            <p:spPr bwMode="auto">
              <a:xfrm>
                <a:off x="3848" y="2950"/>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CC0000"/>
                  </a:solidFill>
                </a:endParaRPr>
              </a:p>
            </p:txBody>
          </p:sp>
          <p:sp>
            <p:nvSpPr>
              <p:cNvPr id="388375" name="Rectangle 279"/>
              <p:cNvSpPr>
                <a:spLocks noChangeArrowheads="1"/>
              </p:cNvSpPr>
              <p:nvPr/>
            </p:nvSpPr>
            <p:spPr bwMode="auto">
              <a:xfrm>
                <a:off x="3807" y="2641"/>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endParaRPr lang="en-US" altLang="en-US" sz="2000" b="1">
                  <a:solidFill>
                    <a:srgbClr val="CC0000"/>
                  </a:solidFill>
                </a:endParaRPr>
              </a:p>
            </p:txBody>
          </p:sp>
          <p:sp>
            <p:nvSpPr>
              <p:cNvPr id="388376" name="Line 280"/>
              <p:cNvSpPr>
                <a:spLocks noChangeShapeType="1"/>
              </p:cNvSpPr>
              <p:nvPr/>
            </p:nvSpPr>
            <p:spPr bwMode="auto">
              <a:xfrm>
                <a:off x="3932" y="3093"/>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77" name="Oval 281"/>
              <p:cNvSpPr>
                <a:spLocks noChangeArrowheads="1"/>
              </p:cNvSpPr>
              <p:nvPr/>
            </p:nvSpPr>
            <p:spPr bwMode="auto">
              <a:xfrm>
                <a:off x="3936" y="3120"/>
                <a:ext cx="336" cy="336"/>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800" b="1">
                    <a:solidFill>
                      <a:srgbClr val="FFEA18"/>
                    </a:solidFill>
                  </a:rPr>
                  <a:t>P</a:t>
                </a:r>
                <a:endParaRPr lang="en-US" altLang="en-US" sz="1800" b="1">
                  <a:solidFill>
                    <a:srgbClr val="0F116A"/>
                  </a:solidFill>
                </a:endParaRPr>
              </a:p>
            </p:txBody>
          </p:sp>
        </p:grpSp>
      </p:grpSp>
      <p:grpSp>
        <p:nvGrpSpPr>
          <p:cNvPr id="388426" name="Group 330"/>
          <p:cNvGrpSpPr>
            <a:grpSpLocks/>
          </p:cNvGrpSpPr>
          <p:nvPr/>
        </p:nvGrpSpPr>
        <p:grpSpPr bwMode="auto">
          <a:xfrm>
            <a:off x="1662113" y="4332288"/>
            <a:ext cx="1985962" cy="898525"/>
            <a:chOff x="1047" y="2729"/>
            <a:chExt cx="1251" cy="566"/>
          </a:xfrm>
        </p:grpSpPr>
        <p:sp>
          <p:nvSpPr>
            <p:cNvPr id="388369" name="Text Box 273"/>
            <p:cNvSpPr txBox="1">
              <a:spLocks noChangeArrowheads="1"/>
            </p:cNvSpPr>
            <p:nvPr/>
          </p:nvSpPr>
          <p:spPr bwMode="auto">
            <a:xfrm>
              <a:off x="1047" y="2767"/>
              <a:ext cx="303" cy="44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p>
          </p:txBody>
        </p:sp>
        <p:sp>
          <p:nvSpPr>
            <p:cNvPr id="388379" name="AutoShape 283"/>
            <p:cNvSpPr>
              <a:spLocks noChangeArrowheads="1"/>
            </p:cNvSpPr>
            <p:nvPr/>
          </p:nvSpPr>
          <p:spPr bwMode="auto">
            <a:xfrm>
              <a:off x="1434" y="2729"/>
              <a:ext cx="864" cy="566"/>
            </a:xfrm>
            <a:prstGeom prst="irregularSeal1">
              <a:avLst/>
            </a:prstGeom>
            <a:solidFill>
              <a:srgbClr val="CC0000"/>
            </a:solidFill>
            <a:ln w="57150">
              <a:solidFill>
                <a:srgbClr val="FF64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3600" b="1">
                  <a:solidFill>
                    <a:srgbClr val="FFEA18"/>
                  </a:solidFill>
                </a:rPr>
                <a:t>ATP</a:t>
              </a:r>
              <a:endParaRPr lang="en-US" altLang="en-US" sz="6000" b="1">
                <a:solidFill>
                  <a:schemeClr val="tx2"/>
                </a:solidFill>
              </a:endParaRPr>
            </a:p>
          </p:txBody>
        </p:sp>
      </p:grpSp>
      <p:grpSp>
        <p:nvGrpSpPr>
          <p:cNvPr id="388428" name="Group 332"/>
          <p:cNvGrpSpPr>
            <a:grpSpLocks/>
          </p:cNvGrpSpPr>
          <p:nvPr/>
        </p:nvGrpSpPr>
        <p:grpSpPr bwMode="auto">
          <a:xfrm>
            <a:off x="6616700" y="4116388"/>
            <a:ext cx="2212975" cy="1244600"/>
            <a:chOff x="4168" y="2593"/>
            <a:chExt cx="1394" cy="784"/>
          </a:xfrm>
        </p:grpSpPr>
        <p:sp>
          <p:nvSpPr>
            <p:cNvPr id="388378" name="AutoShape 282"/>
            <p:cNvSpPr>
              <a:spLocks noChangeArrowheads="1"/>
            </p:cNvSpPr>
            <p:nvPr/>
          </p:nvSpPr>
          <p:spPr bwMode="auto">
            <a:xfrm>
              <a:off x="4168" y="2593"/>
              <a:ext cx="469" cy="784"/>
            </a:xfrm>
            <a:prstGeom prst="star24">
              <a:avLst>
                <a:gd name="adj" fmla="val 37500"/>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p>
          </p:txBody>
        </p:sp>
        <p:sp>
          <p:nvSpPr>
            <p:cNvPr id="388380" name="AutoShape 284"/>
            <p:cNvSpPr>
              <a:spLocks noChangeArrowheads="1"/>
            </p:cNvSpPr>
            <p:nvPr/>
          </p:nvSpPr>
          <p:spPr bwMode="auto">
            <a:xfrm>
              <a:off x="4698" y="2729"/>
              <a:ext cx="864" cy="566"/>
            </a:xfrm>
            <a:prstGeom prst="star24">
              <a:avLst>
                <a:gd name="adj" fmla="val 37500"/>
              </a:avLst>
            </a:prstGeom>
            <a:solidFill>
              <a:srgbClr val="FF6404"/>
            </a:solidFill>
            <a:ln w="57150">
              <a:solidFill>
                <a:srgbClr val="FF64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3600" b="1">
                  <a:solidFill>
                    <a:srgbClr val="FFEA18"/>
                  </a:solidFill>
                </a:rPr>
                <a:t>ADP</a:t>
              </a:r>
              <a:endParaRPr lang="en-US" altLang="en-US" sz="6000" b="1">
                <a:solidFill>
                  <a:schemeClr val="tx2"/>
                </a:solidFill>
              </a:endParaRPr>
            </a:p>
          </p:txBody>
        </p:sp>
      </p:grpSp>
      <p:sp>
        <p:nvSpPr>
          <p:cNvPr id="388384" name="Rectangle 288"/>
          <p:cNvSpPr>
            <a:spLocks noChangeArrowheads="1"/>
          </p:cNvSpPr>
          <p:nvPr/>
        </p:nvSpPr>
        <p:spPr bwMode="auto">
          <a:xfrm>
            <a:off x="7153275" y="6400800"/>
            <a:ext cx="13716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88429" name="Group 333"/>
          <p:cNvGrpSpPr>
            <a:grpSpLocks/>
          </p:cNvGrpSpPr>
          <p:nvPr/>
        </p:nvGrpSpPr>
        <p:grpSpPr bwMode="auto">
          <a:xfrm>
            <a:off x="1662113" y="5638800"/>
            <a:ext cx="1985962" cy="1114425"/>
            <a:chOff x="1047" y="3552"/>
            <a:chExt cx="1251" cy="702"/>
          </a:xfrm>
        </p:grpSpPr>
        <p:grpSp>
          <p:nvGrpSpPr>
            <p:cNvPr id="388386" name="Group 290"/>
            <p:cNvGrpSpPr>
              <a:grpSpLocks/>
            </p:cNvGrpSpPr>
            <p:nvPr/>
          </p:nvGrpSpPr>
          <p:grpSpPr bwMode="auto">
            <a:xfrm>
              <a:off x="1264" y="3552"/>
              <a:ext cx="1034" cy="702"/>
              <a:chOff x="1692" y="1825"/>
              <a:chExt cx="1034" cy="702"/>
            </a:xfrm>
          </p:grpSpPr>
          <p:sp>
            <p:nvSpPr>
              <p:cNvPr id="388387" name="Line 291"/>
              <p:cNvSpPr>
                <a:spLocks noChangeShapeType="1"/>
              </p:cNvSpPr>
              <p:nvPr/>
            </p:nvSpPr>
            <p:spPr bwMode="auto">
              <a:xfrm>
                <a:off x="1933" y="2037"/>
                <a:ext cx="0" cy="2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88" name="Rectangle 292"/>
              <p:cNvSpPr>
                <a:spLocks noChangeArrowheads="1"/>
              </p:cNvSpPr>
              <p:nvPr/>
            </p:nvSpPr>
            <p:spPr bwMode="auto">
              <a:xfrm>
                <a:off x="1819" y="1825"/>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89" name="Rectangle 293"/>
              <p:cNvSpPr>
                <a:spLocks noChangeArrowheads="1"/>
              </p:cNvSpPr>
              <p:nvPr/>
            </p:nvSpPr>
            <p:spPr bwMode="auto">
              <a:xfrm>
                <a:off x="1692" y="2277"/>
                <a:ext cx="356"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CC0000"/>
                    </a:solidFill>
                  </a:rPr>
                  <a:t>H</a:t>
                </a:r>
                <a:r>
                  <a:rPr lang="en-US" altLang="en-US" sz="2000" b="1">
                    <a:solidFill>
                      <a:srgbClr val="0F116A"/>
                    </a:solidFill>
                  </a:rPr>
                  <a:t>O</a:t>
                </a:r>
                <a:endParaRPr lang="en-US" altLang="en-US" sz="2000" b="1">
                  <a:solidFill>
                    <a:srgbClr val="CC0000"/>
                  </a:solidFill>
                </a:endParaRPr>
              </a:p>
            </p:txBody>
          </p:sp>
          <p:sp>
            <p:nvSpPr>
              <p:cNvPr id="388390" name="AutoShape 294"/>
              <p:cNvSpPr>
                <a:spLocks noChangeArrowheads="1"/>
              </p:cNvSpPr>
              <p:nvPr/>
            </p:nvSpPr>
            <p:spPr bwMode="auto">
              <a:xfrm>
                <a:off x="1936" y="1839"/>
                <a:ext cx="790" cy="685"/>
              </a:xfrm>
              <a:prstGeom prst="hexagon">
                <a:avLst>
                  <a:gd name="adj" fmla="val 28832"/>
                  <a:gd name="vf" fmla="val 115470"/>
                </a:avLst>
              </a:prstGeom>
              <a:solidFill>
                <a:srgbClr val="E38E2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91" name="Oval 295"/>
              <p:cNvSpPr>
                <a:spLocks noChangeArrowheads="1"/>
              </p:cNvSpPr>
              <p:nvPr/>
            </p:nvSpPr>
            <p:spPr bwMode="auto">
              <a:xfrm>
                <a:off x="1889" y="2134"/>
                <a:ext cx="111"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grpSp>
        <p:sp>
          <p:nvSpPr>
            <p:cNvPr id="388406" name="Text Box 310"/>
            <p:cNvSpPr txBox="1">
              <a:spLocks noChangeArrowheads="1"/>
            </p:cNvSpPr>
            <p:nvPr/>
          </p:nvSpPr>
          <p:spPr bwMode="auto">
            <a:xfrm>
              <a:off x="1047" y="3686"/>
              <a:ext cx="303" cy="44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p>
          </p:txBody>
        </p:sp>
      </p:grpSp>
      <p:grpSp>
        <p:nvGrpSpPr>
          <p:cNvPr id="388430" name="Group 334"/>
          <p:cNvGrpSpPr>
            <a:grpSpLocks/>
          </p:cNvGrpSpPr>
          <p:nvPr/>
        </p:nvGrpSpPr>
        <p:grpSpPr bwMode="auto">
          <a:xfrm>
            <a:off x="3800475" y="5640388"/>
            <a:ext cx="3935413" cy="1114425"/>
            <a:chOff x="2394" y="3553"/>
            <a:chExt cx="2479" cy="702"/>
          </a:xfrm>
        </p:grpSpPr>
        <p:grpSp>
          <p:nvGrpSpPr>
            <p:cNvPr id="388392" name="Group 296"/>
            <p:cNvGrpSpPr>
              <a:grpSpLocks/>
            </p:cNvGrpSpPr>
            <p:nvPr/>
          </p:nvGrpSpPr>
          <p:grpSpPr bwMode="auto">
            <a:xfrm>
              <a:off x="3066" y="3553"/>
              <a:ext cx="1807" cy="702"/>
              <a:chOff x="3700" y="1826"/>
              <a:chExt cx="1807" cy="702"/>
            </a:xfrm>
          </p:grpSpPr>
          <p:grpSp>
            <p:nvGrpSpPr>
              <p:cNvPr id="388393" name="Group 297"/>
              <p:cNvGrpSpPr>
                <a:grpSpLocks/>
              </p:cNvGrpSpPr>
              <p:nvPr/>
            </p:nvGrpSpPr>
            <p:grpSpPr bwMode="auto">
              <a:xfrm>
                <a:off x="3700" y="1826"/>
                <a:ext cx="1031" cy="702"/>
                <a:chOff x="3700" y="1826"/>
                <a:chExt cx="1031" cy="702"/>
              </a:xfrm>
            </p:grpSpPr>
            <p:sp>
              <p:nvSpPr>
                <p:cNvPr id="388394" name="Line 298"/>
                <p:cNvSpPr>
                  <a:spLocks noChangeShapeType="1"/>
                </p:cNvSpPr>
                <p:nvPr/>
              </p:nvSpPr>
              <p:spPr bwMode="auto">
                <a:xfrm>
                  <a:off x="4493" y="2038"/>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95" name="AutoShape 299"/>
                <p:cNvSpPr>
                  <a:spLocks noChangeArrowheads="1"/>
                </p:cNvSpPr>
                <p:nvPr/>
              </p:nvSpPr>
              <p:spPr bwMode="auto">
                <a:xfrm>
                  <a:off x="3700" y="1840"/>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396" name="Oval 300"/>
                <p:cNvSpPr>
                  <a:spLocks noChangeArrowheads="1"/>
                </p:cNvSpPr>
                <p:nvPr/>
              </p:nvSpPr>
              <p:spPr bwMode="auto">
                <a:xfrm>
                  <a:off x="4428" y="2135"/>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CC0000"/>
                    </a:solidFill>
                  </a:endParaRPr>
                </a:p>
              </p:txBody>
            </p:sp>
            <p:sp>
              <p:nvSpPr>
                <p:cNvPr id="388397" name="Rectangle 301"/>
                <p:cNvSpPr>
                  <a:spLocks noChangeArrowheads="1"/>
                </p:cNvSpPr>
                <p:nvPr/>
              </p:nvSpPr>
              <p:spPr bwMode="auto">
                <a:xfrm>
                  <a:off x="4387" y="1826"/>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398" name="Rectangle 302"/>
                <p:cNvSpPr>
                  <a:spLocks noChangeArrowheads="1"/>
                </p:cNvSpPr>
                <p:nvPr/>
              </p:nvSpPr>
              <p:spPr bwMode="auto">
                <a:xfrm>
                  <a:off x="4491" y="2278"/>
                  <a:ext cx="240"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O</a:t>
                  </a:r>
                </a:p>
              </p:txBody>
            </p:sp>
          </p:grpSp>
          <p:grpSp>
            <p:nvGrpSpPr>
              <p:cNvPr id="388399" name="Group 303"/>
              <p:cNvGrpSpPr>
                <a:grpSpLocks/>
              </p:cNvGrpSpPr>
              <p:nvPr/>
            </p:nvGrpSpPr>
            <p:grpSpPr bwMode="auto">
              <a:xfrm>
                <a:off x="4600" y="1826"/>
                <a:ext cx="907" cy="699"/>
                <a:chOff x="4600" y="1826"/>
                <a:chExt cx="907" cy="699"/>
              </a:xfrm>
            </p:grpSpPr>
            <p:sp>
              <p:nvSpPr>
                <p:cNvPr id="388400" name="Line 304"/>
                <p:cNvSpPr>
                  <a:spLocks noChangeShapeType="1"/>
                </p:cNvSpPr>
                <p:nvPr/>
              </p:nvSpPr>
              <p:spPr bwMode="auto">
                <a:xfrm>
                  <a:off x="4714" y="2038"/>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01" name="Rectangle 305"/>
                <p:cNvSpPr>
                  <a:spLocks noChangeArrowheads="1"/>
                </p:cNvSpPr>
                <p:nvPr/>
              </p:nvSpPr>
              <p:spPr bwMode="auto">
                <a:xfrm>
                  <a:off x="4600" y="1826"/>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402" name="AutoShape 306"/>
                <p:cNvSpPr>
                  <a:spLocks noChangeArrowheads="1"/>
                </p:cNvSpPr>
                <p:nvPr/>
              </p:nvSpPr>
              <p:spPr bwMode="auto">
                <a:xfrm>
                  <a:off x="4717" y="1840"/>
                  <a:ext cx="790" cy="685"/>
                </a:xfrm>
                <a:prstGeom prst="hexagon">
                  <a:avLst>
                    <a:gd name="adj" fmla="val 28832"/>
                    <a:gd name="vf" fmla="val 115470"/>
                  </a:avLst>
                </a:prstGeom>
                <a:solidFill>
                  <a:srgbClr val="E38E2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03" name="Oval 307"/>
                <p:cNvSpPr>
                  <a:spLocks noChangeArrowheads="1"/>
                </p:cNvSpPr>
                <p:nvPr/>
              </p:nvSpPr>
              <p:spPr bwMode="auto">
                <a:xfrm>
                  <a:off x="4670" y="2135"/>
                  <a:ext cx="111"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0F116A"/>
                    </a:solidFill>
                  </a:endParaRPr>
                </a:p>
              </p:txBody>
            </p:sp>
          </p:grpSp>
          <p:sp>
            <p:nvSpPr>
              <p:cNvPr id="388404" name="Line 308"/>
              <p:cNvSpPr>
                <a:spLocks noChangeShapeType="1"/>
              </p:cNvSpPr>
              <p:nvPr/>
            </p:nvSpPr>
            <p:spPr bwMode="auto">
              <a:xfrm>
                <a:off x="4512" y="2278"/>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05" name="Line 309"/>
              <p:cNvSpPr>
                <a:spLocks noChangeShapeType="1"/>
              </p:cNvSpPr>
              <p:nvPr/>
            </p:nvSpPr>
            <p:spPr bwMode="auto">
              <a:xfrm flipH="1">
                <a:off x="4676" y="2278"/>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88407" name="AutoShape 311"/>
            <p:cNvSpPr>
              <a:spLocks noChangeArrowheads="1"/>
            </p:cNvSpPr>
            <p:nvPr/>
          </p:nvSpPr>
          <p:spPr bwMode="auto">
            <a:xfrm>
              <a:off x="2394" y="3840"/>
              <a:ext cx="576" cy="144"/>
            </a:xfrm>
            <a:prstGeom prst="rightArrow">
              <a:avLst>
                <a:gd name="adj1" fmla="val 50000"/>
                <a:gd name="adj2" fmla="val 100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88409" name="Group 313"/>
          <p:cNvGrpSpPr>
            <a:grpSpLocks/>
          </p:cNvGrpSpPr>
          <p:nvPr/>
        </p:nvGrpSpPr>
        <p:grpSpPr bwMode="auto">
          <a:xfrm>
            <a:off x="142875" y="5564188"/>
            <a:ext cx="1828800" cy="1293812"/>
            <a:chOff x="144" y="3505"/>
            <a:chExt cx="1152" cy="815"/>
          </a:xfrm>
        </p:grpSpPr>
        <p:sp>
          <p:nvSpPr>
            <p:cNvPr id="388410" name="Line 314"/>
            <p:cNvSpPr>
              <a:spLocks noChangeShapeType="1"/>
            </p:cNvSpPr>
            <p:nvPr/>
          </p:nvSpPr>
          <p:spPr bwMode="auto">
            <a:xfrm>
              <a:off x="937" y="3717"/>
              <a:ext cx="0" cy="1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11" name="AutoShape 315"/>
            <p:cNvSpPr>
              <a:spLocks noChangeArrowheads="1"/>
            </p:cNvSpPr>
            <p:nvPr/>
          </p:nvSpPr>
          <p:spPr bwMode="auto">
            <a:xfrm>
              <a:off x="144" y="3519"/>
              <a:ext cx="790" cy="685"/>
            </a:xfrm>
            <a:prstGeom prst="hexagon">
              <a:avLst>
                <a:gd name="adj" fmla="val 28832"/>
                <a:gd name="vf" fmla="val 115470"/>
              </a:avLst>
            </a:prstGeom>
            <a:solidFill>
              <a:srgbClr val="FFEA18"/>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12" name="Oval 316"/>
            <p:cNvSpPr>
              <a:spLocks noChangeArrowheads="1"/>
            </p:cNvSpPr>
            <p:nvPr/>
          </p:nvSpPr>
          <p:spPr bwMode="auto">
            <a:xfrm>
              <a:off x="872" y="3814"/>
              <a:ext cx="112" cy="112"/>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000" b="1">
                  <a:solidFill>
                    <a:srgbClr val="0F116A"/>
                  </a:solidFill>
                </a:rPr>
                <a:t>C</a:t>
              </a:r>
              <a:endParaRPr lang="en-US" altLang="en-US" sz="1200" b="1">
                <a:solidFill>
                  <a:srgbClr val="CC0000"/>
                </a:solidFill>
              </a:endParaRPr>
            </a:p>
          </p:txBody>
        </p:sp>
        <p:sp>
          <p:nvSpPr>
            <p:cNvPr id="388413" name="Rectangle 317"/>
            <p:cNvSpPr>
              <a:spLocks noChangeArrowheads="1"/>
            </p:cNvSpPr>
            <p:nvPr/>
          </p:nvSpPr>
          <p:spPr bwMode="auto">
            <a:xfrm>
              <a:off x="831" y="3505"/>
              <a:ext cx="232" cy="2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2000" b="1">
                  <a:solidFill>
                    <a:srgbClr val="0F116A"/>
                  </a:solidFill>
                </a:rPr>
                <a:t>H</a:t>
              </a:r>
            </a:p>
          </p:txBody>
        </p:sp>
        <p:sp>
          <p:nvSpPr>
            <p:cNvPr id="388414" name="Line 318"/>
            <p:cNvSpPr>
              <a:spLocks noChangeShapeType="1"/>
            </p:cNvSpPr>
            <p:nvPr/>
          </p:nvSpPr>
          <p:spPr bwMode="auto">
            <a:xfrm>
              <a:off x="956" y="3957"/>
              <a:ext cx="28"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15" name="Oval 319"/>
            <p:cNvSpPr>
              <a:spLocks noChangeArrowheads="1"/>
            </p:cNvSpPr>
            <p:nvPr/>
          </p:nvSpPr>
          <p:spPr bwMode="auto">
            <a:xfrm>
              <a:off x="960" y="3984"/>
              <a:ext cx="336" cy="336"/>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800" b="1">
                  <a:solidFill>
                    <a:srgbClr val="FFEA18"/>
                  </a:solidFill>
                </a:rPr>
                <a:t>P</a:t>
              </a:r>
              <a:endParaRPr lang="en-US" altLang="en-US" sz="1800" b="1">
                <a:solidFill>
                  <a:srgbClr val="0F116A"/>
                </a:solidFill>
              </a:endParaRPr>
            </a:p>
          </p:txBody>
        </p:sp>
      </p:grpSp>
      <p:grpSp>
        <p:nvGrpSpPr>
          <p:cNvPr id="388431" name="Group 335"/>
          <p:cNvGrpSpPr>
            <a:grpSpLocks/>
          </p:cNvGrpSpPr>
          <p:nvPr/>
        </p:nvGrpSpPr>
        <p:grpSpPr bwMode="auto">
          <a:xfrm>
            <a:off x="7839075" y="5846763"/>
            <a:ext cx="1066800" cy="701675"/>
            <a:chOff x="4938" y="3683"/>
            <a:chExt cx="672" cy="442"/>
          </a:xfrm>
        </p:grpSpPr>
        <p:sp>
          <p:nvSpPr>
            <p:cNvPr id="388408" name="Text Box 312"/>
            <p:cNvSpPr txBox="1">
              <a:spLocks noChangeArrowheads="1"/>
            </p:cNvSpPr>
            <p:nvPr/>
          </p:nvSpPr>
          <p:spPr bwMode="auto">
            <a:xfrm>
              <a:off x="4938" y="3683"/>
              <a:ext cx="303" cy="44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4000" b="1">
                  <a:solidFill>
                    <a:srgbClr val="0F116A"/>
                  </a:solidFill>
                </a:rPr>
                <a:t>+</a:t>
              </a:r>
              <a:endParaRPr lang="en-US" altLang="en-US"/>
            </a:p>
          </p:txBody>
        </p:sp>
        <p:sp>
          <p:nvSpPr>
            <p:cNvPr id="388416" name="Oval 320"/>
            <p:cNvSpPr>
              <a:spLocks noChangeArrowheads="1"/>
            </p:cNvSpPr>
            <p:nvPr/>
          </p:nvSpPr>
          <p:spPr bwMode="auto">
            <a:xfrm>
              <a:off x="5274" y="3736"/>
              <a:ext cx="336" cy="336"/>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n-US" sz="2800" b="1">
                  <a:solidFill>
                    <a:srgbClr val="FFEA18"/>
                  </a:solidFill>
                </a:rPr>
                <a:t>P</a:t>
              </a:r>
              <a:r>
                <a:rPr lang="en-US" altLang="en-US" sz="2800" b="1" baseline="-25000">
                  <a:solidFill>
                    <a:srgbClr val="FFEA18"/>
                  </a:solidFill>
                </a:rPr>
                <a:t>i</a:t>
              </a:r>
              <a:endParaRPr lang="en-US" altLang="en-US" sz="1800" b="1">
                <a:solidFill>
                  <a:srgbClr val="0F116A"/>
                </a:solidFill>
              </a:endParaRPr>
            </a:p>
          </p:txBody>
        </p:sp>
      </p:grpSp>
      <p:sp>
        <p:nvSpPr>
          <p:cNvPr id="388418" name="Rectangle 322"/>
          <p:cNvSpPr>
            <a:spLocks noChangeArrowheads="1"/>
          </p:cNvSpPr>
          <p:nvPr/>
        </p:nvSpPr>
        <p:spPr bwMode="auto">
          <a:xfrm>
            <a:off x="3687763" y="4176713"/>
            <a:ext cx="1069975"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600" b="1">
                <a:solidFill>
                  <a:srgbClr val="660000"/>
                </a:solidFill>
                <a:sym typeface="Symbol" charset="2"/>
              </a:rPr>
              <a:t>“kinase”</a:t>
            </a:r>
            <a:r>
              <a:rPr lang="en-US" altLang="en-US" sz="1400" b="1">
                <a:solidFill>
                  <a:srgbClr val="660000"/>
                </a:solidFill>
                <a:sym typeface="Symbol" charset="2"/>
              </a:rPr>
              <a:t> </a:t>
            </a:r>
            <a:br>
              <a:rPr lang="en-US" altLang="en-US" sz="1400" b="1">
                <a:solidFill>
                  <a:srgbClr val="660000"/>
                </a:solidFill>
                <a:sym typeface="Symbol" charset="2"/>
              </a:rPr>
            </a:br>
            <a:r>
              <a:rPr lang="en-US" altLang="en-US" sz="1400" b="1">
                <a:solidFill>
                  <a:srgbClr val="660000"/>
                </a:solidFill>
                <a:sym typeface="Symbol" charset="2"/>
              </a:rPr>
              <a:t>enzyme</a:t>
            </a:r>
            <a:endParaRPr lang="en-US" altLang="en-US" sz="1400" b="1">
              <a:solidFill>
                <a:schemeClr val="tx2"/>
              </a:solidFill>
              <a:sym typeface="Symbol" charset="2"/>
            </a:endParaRPr>
          </a:p>
        </p:txBody>
      </p:sp>
      <p:sp>
        <p:nvSpPr>
          <p:cNvPr id="388419" name="Rectangle 323"/>
          <p:cNvSpPr>
            <a:spLocks noChangeArrowheads="1"/>
          </p:cNvSpPr>
          <p:nvPr/>
        </p:nvSpPr>
        <p:spPr bwMode="auto">
          <a:xfrm>
            <a:off x="3673475" y="4895850"/>
            <a:ext cx="1250950" cy="30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400" b="1">
                <a:solidFill>
                  <a:schemeClr val="tx2"/>
                </a:solidFill>
                <a:sym typeface="Symbol" charset="2"/>
              </a:rPr>
              <a:t>-7.3 kcal/mol</a:t>
            </a:r>
          </a:p>
        </p:txBody>
      </p:sp>
      <p:sp>
        <p:nvSpPr>
          <p:cNvPr id="388420" name="Rectangle 324"/>
          <p:cNvSpPr>
            <a:spLocks noChangeArrowheads="1"/>
          </p:cNvSpPr>
          <p:nvPr/>
        </p:nvSpPr>
        <p:spPr bwMode="auto">
          <a:xfrm>
            <a:off x="3673475" y="6350000"/>
            <a:ext cx="1250950" cy="3048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400" b="1">
                <a:solidFill>
                  <a:schemeClr val="tx2"/>
                </a:solidFill>
                <a:sym typeface="Symbol" charset="2"/>
              </a:rPr>
              <a:t>-3.1 kcal/mol</a:t>
            </a:r>
          </a:p>
        </p:txBody>
      </p:sp>
      <p:grpSp>
        <p:nvGrpSpPr>
          <p:cNvPr id="388464" name="Group 368"/>
          <p:cNvGrpSpPr>
            <a:grpSpLocks/>
          </p:cNvGrpSpPr>
          <p:nvPr/>
        </p:nvGrpSpPr>
        <p:grpSpPr bwMode="auto">
          <a:xfrm>
            <a:off x="7481888" y="1479550"/>
            <a:ext cx="1662112" cy="1268413"/>
            <a:chOff x="4812" y="1029"/>
            <a:chExt cx="814" cy="621"/>
          </a:xfrm>
        </p:grpSpPr>
        <p:sp>
          <p:nvSpPr>
            <p:cNvPr id="388433" name="Freeform 337"/>
            <p:cNvSpPr>
              <a:spLocks/>
            </p:cNvSpPr>
            <p:nvPr/>
          </p:nvSpPr>
          <p:spPr bwMode="auto">
            <a:xfrm>
              <a:off x="4812" y="1029"/>
              <a:ext cx="814" cy="621"/>
            </a:xfrm>
            <a:custGeom>
              <a:avLst/>
              <a:gdLst>
                <a:gd name="T0" fmla="*/ 117 w 1270"/>
                <a:gd name="T1" fmla="*/ 333 h 968"/>
                <a:gd name="T2" fmla="*/ 237 w 1270"/>
                <a:gd name="T3" fmla="*/ 53 h 968"/>
                <a:gd name="T4" fmla="*/ 581 w 1270"/>
                <a:gd name="T5" fmla="*/ 13 h 968"/>
                <a:gd name="T6" fmla="*/ 773 w 1270"/>
                <a:gd name="T7" fmla="*/ 109 h 968"/>
                <a:gd name="T8" fmla="*/ 957 w 1270"/>
                <a:gd name="T9" fmla="*/ 93 h 968"/>
                <a:gd name="T10" fmla="*/ 1133 w 1270"/>
                <a:gd name="T11" fmla="*/ 77 h 968"/>
                <a:gd name="T12" fmla="*/ 1253 w 1270"/>
                <a:gd name="T13" fmla="*/ 325 h 968"/>
                <a:gd name="T14" fmla="*/ 1237 w 1270"/>
                <a:gd name="T15" fmla="*/ 477 h 968"/>
                <a:gd name="T16" fmla="*/ 1077 w 1270"/>
                <a:gd name="T17" fmla="*/ 669 h 968"/>
                <a:gd name="T18" fmla="*/ 805 w 1270"/>
                <a:gd name="T19" fmla="*/ 925 h 968"/>
                <a:gd name="T20" fmla="*/ 525 w 1270"/>
                <a:gd name="T21" fmla="*/ 925 h 968"/>
                <a:gd name="T22" fmla="*/ 221 w 1270"/>
                <a:gd name="T23" fmla="*/ 789 h 968"/>
                <a:gd name="T24" fmla="*/ 29 w 1270"/>
                <a:gd name="T25" fmla="*/ 597 h 968"/>
                <a:gd name="T26" fmla="*/ 45 w 1270"/>
                <a:gd name="T27" fmla="*/ 405 h 968"/>
                <a:gd name="T28" fmla="*/ 125 w 1270"/>
                <a:gd name="T29" fmla="*/ 28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0" h="968">
                  <a:moveTo>
                    <a:pt x="117" y="333"/>
                  </a:moveTo>
                  <a:cubicBezTo>
                    <a:pt x="138" y="219"/>
                    <a:pt x="160" y="106"/>
                    <a:pt x="237" y="53"/>
                  </a:cubicBezTo>
                  <a:cubicBezTo>
                    <a:pt x="314" y="0"/>
                    <a:pt x="492" y="4"/>
                    <a:pt x="581" y="13"/>
                  </a:cubicBezTo>
                  <a:cubicBezTo>
                    <a:pt x="670" y="22"/>
                    <a:pt x="710" y="96"/>
                    <a:pt x="773" y="109"/>
                  </a:cubicBezTo>
                  <a:cubicBezTo>
                    <a:pt x="836" y="122"/>
                    <a:pt x="897" y="98"/>
                    <a:pt x="957" y="93"/>
                  </a:cubicBezTo>
                  <a:cubicBezTo>
                    <a:pt x="1017" y="88"/>
                    <a:pt x="1084" y="38"/>
                    <a:pt x="1133" y="77"/>
                  </a:cubicBezTo>
                  <a:cubicBezTo>
                    <a:pt x="1182" y="116"/>
                    <a:pt x="1236" y="258"/>
                    <a:pt x="1253" y="325"/>
                  </a:cubicBezTo>
                  <a:cubicBezTo>
                    <a:pt x="1270" y="392"/>
                    <a:pt x="1266" y="420"/>
                    <a:pt x="1237" y="477"/>
                  </a:cubicBezTo>
                  <a:cubicBezTo>
                    <a:pt x="1208" y="534"/>
                    <a:pt x="1149" y="594"/>
                    <a:pt x="1077" y="669"/>
                  </a:cubicBezTo>
                  <a:cubicBezTo>
                    <a:pt x="1005" y="744"/>
                    <a:pt x="897" y="882"/>
                    <a:pt x="805" y="925"/>
                  </a:cubicBezTo>
                  <a:cubicBezTo>
                    <a:pt x="713" y="968"/>
                    <a:pt x="622" y="948"/>
                    <a:pt x="525" y="925"/>
                  </a:cubicBezTo>
                  <a:cubicBezTo>
                    <a:pt x="428" y="902"/>
                    <a:pt x="304" y="844"/>
                    <a:pt x="221" y="789"/>
                  </a:cubicBezTo>
                  <a:cubicBezTo>
                    <a:pt x="138" y="734"/>
                    <a:pt x="58" y="661"/>
                    <a:pt x="29" y="597"/>
                  </a:cubicBezTo>
                  <a:cubicBezTo>
                    <a:pt x="0" y="533"/>
                    <a:pt x="29" y="457"/>
                    <a:pt x="45" y="405"/>
                  </a:cubicBezTo>
                  <a:cubicBezTo>
                    <a:pt x="61" y="353"/>
                    <a:pt x="93" y="319"/>
                    <a:pt x="125" y="285"/>
                  </a:cubicBezTo>
                </a:path>
              </a:pathLst>
            </a:custGeom>
            <a:solidFill>
              <a:srgbClr val="CC99FF"/>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34" name="Rectangle 338"/>
            <p:cNvSpPr>
              <a:spLocks noChangeArrowheads="1"/>
            </p:cNvSpPr>
            <p:nvPr/>
          </p:nvSpPr>
          <p:spPr bwMode="auto">
            <a:xfrm>
              <a:off x="4999" y="1188"/>
              <a:ext cx="456" cy="285"/>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sz="1600" b="1">
                <a:solidFill>
                  <a:srgbClr val="CC0000"/>
                </a:solidFill>
                <a:ea typeface="Geneva" pitchFamily="1" charset="-128"/>
              </a:endParaRPr>
            </a:p>
            <a:p>
              <a:r>
                <a:rPr lang="en-US" altLang="en-US" sz="1600" b="1">
                  <a:solidFill>
                    <a:srgbClr val="000000"/>
                  </a:solidFill>
                  <a:ea typeface="Geneva" pitchFamily="1" charset="-128"/>
                </a:rPr>
                <a:t>enzyme</a:t>
              </a:r>
              <a:endParaRPr lang="en-US" altLang="en-US" sz="1800" b="1" u="sng">
                <a:solidFill>
                  <a:srgbClr val="CC0000"/>
                </a:solidFill>
                <a:ea typeface="Geneva" pitchFamily="1" charset="-128"/>
              </a:endParaRPr>
            </a:p>
          </p:txBody>
        </p:sp>
      </p:grpSp>
      <p:grpSp>
        <p:nvGrpSpPr>
          <p:cNvPr id="388447" name="Group 351"/>
          <p:cNvGrpSpPr>
            <a:grpSpLocks/>
          </p:cNvGrpSpPr>
          <p:nvPr/>
        </p:nvGrpSpPr>
        <p:grpSpPr bwMode="auto">
          <a:xfrm>
            <a:off x="7545388" y="1271588"/>
            <a:ext cx="893762" cy="658812"/>
            <a:chOff x="2748" y="3013"/>
            <a:chExt cx="563" cy="415"/>
          </a:xfrm>
        </p:grpSpPr>
        <p:sp>
          <p:nvSpPr>
            <p:cNvPr id="388448" name="Line 352"/>
            <p:cNvSpPr>
              <a:spLocks noChangeShapeType="1"/>
            </p:cNvSpPr>
            <p:nvPr/>
          </p:nvSpPr>
          <p:spPr bwMode="auto">
            <a:xfrm>
              <a:off x="3121" y="3158"/>
              <a:ext cx="1" cy="12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49" name="AutoShape 353"/>
            <p:cNvSpPr>
              <a:spLocks noChangeArrowheads="1"/>
            </p:cNvSpPr>
            <p:nvPr/>
          </p:nvSpPr>
          <p:spPr bwMode="auto">
            <a:xfrm>
              <a:off x="2748" y="3067"/>
              <a:ext cx="362" cy="313"/>
            </a:xfrm>
            <a:prstGeom prst="hexagon">
              <a:avLst>
                <a:gd name="adj" fmla="val 28914"/>
                <a:gd name="vf" fmla="val 115470"/>
              </a:avLst>
            </a:prstGeom>
            <a:solidFill>
              <a:srgbClr val="FFEA18"/>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50" name="Rectangle 354"/>
            <p:cNvSpPr>
              <a:spLocks noChangeArrowheads="1"/>
            </p:cNvSpPr>
            <p:nvPr/>
          </p:nvSpPr>
          <p:spPr bwMode="auto">
            <a:xfrm>
              <a:off x="3027" y="3013"/>
              <a:ext cx="197"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1400" b="1">
                  <a:solidFill>
                    <a:srgbClr val="0F116A"/>
                  </a:solidFill>
                </a:rPr>
                <a:t>H</a:t>
              </a:r>
            </a:p>
          </p:txBody>
        </p:sp>
        <p:sp>
          <p:nvSpPr>
            <p:cNvPr id="388451" name="Rectangle 355"/>
            <p:cNvSpPr>
              <a:spLocks noChangeArrowheads="1"/>
            </p:cNvSpPr>
            <p:nvPr/>
          </p:nvSpPr>
          <p:spPr bwMode="auto">
            <a:xfrm>
              <a:off x="3027" y="3236"/>
              <a:ext cx="284"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1400" b="1">
                  <a:solidFill>
                    <a:srgbClr val="CC0000"/>
                  </a:solidFill>
                </a:rPr>
                <a:t>OH</a:t>
              </a:r>
              <a:endParaRPr lang="en-US" altLang="en-US" sz="1400" b="1">
                <a:solidFill>
                  <a:srgbClr val="0F116A"/>
                </a:solidFill>
              </a:endParaRPr>
            </a:p>
          </p:txBody>
        </p:sp>
        <p:grpSp>
          <p:nvGrpSpPr>
            <p:cNvPr id="388452" name="Group 356"/>
            <p:cNvGrpSpPr>
              <a:grpSpLocks/>
            </p:cNvGrpSpPr>
            <p:nvPr/>
          </p:nvGrpSpPr>
          <p:grpSpPr bwMode="auto">
            <a:xfrm>
              <a:off x="3021" y="3127"/>
              <a:ext cx="197" cy="192"/>
              <a:chOff x="3679" y="3515"/>
              <a:chExt cx="197" cy="192"/>
            </a:xfrm>
          </p:grpSpPr>
          <p:sp>
            <p:nvSpPr>
              <p:cNvPr id="388453" name="Oval 357"/>
              <p:cNvSpPr>
                <a:spLocks noChangeArrowheads="1"/>
              </p:cNvSpPr>
              <p:nvPr/>
            </p:nvSpPr>
            <p:spPr bwMode="auto">
              <a:xfrm>
                <a:off x="3752" y="3585"/>
                <a:ext cx="51" cy="51"/>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US" altLang="en-US" sz="1000" b="1">
                  <a:solidFill>
                    <a:srgbClr val="0F116A"/>
                  </a:solidFill>
                </a:endParaRPr>
              </a:p>
            </p:txBody>
          </p:sp>
          <p:sp>
            <p:nvSpPr>
              <p:cNvPr id="388454" name="Rectangle 358"/>
              <p:cNvSpPr>
                <a:spLocks noChangeArrowheads="1"/>
              </p:cNvSpPr>
              <p:nvPr/>
            </p:nvSpPr>
            <p:spPr bwMode="auto">
              <a:xfrm>
                <a:off x="3679" y="3515"/>
                <a:ext cx="197"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400" b="1">
                    <a:solidFill>
                      <a:srgbClr val="0F116A"/>
                    </a:solidFill>
                  </a:rPr>
                  <a:t>C</a:t>
                </a:r>
              </a:p>
            </p:txBody>
          </p:sp>
        </p:grpSp>
      </p:grpSp>
      <p:grpSp>
        <p:nvGrpSpPr>
          <p:cNvPr id="388455" name="Group 359"/>
          <p:cNvGrpSpPr>
            <a:grpSpLocks/>
          </p:cNvGrpSpPr>
          <p:nvPr/>
        </p:nvGrpSpPr>
        <p:grpSpPr bwMode="auto">
          <a:xfrm>
            <a:off x="8218488" y="1270000"/>
            <a:ext cx="850900" cy="658813"/>
            <a:chOff x="2574" y="3013"/>
            <a:chExt cx="536" cy="415"/>
          </a:xfrm>
        </p:grpSpPr>
        <p:sp>
          <p:nvSpPr>
            <p:cNvPr id="388456" name="Line 360"/>
            <p:cNvSpPr>
              <a:spLocks noChangeShapeType="1"/>
            </p:cNvSpPr>
            <p:nvPr/>
          </p:nvSpPr>
          <p:spPr bwMode="auto">
            <a:xfrm>
              <a:off x="2770" y="3158"/>
              <a:ext cx="1" cy="12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57" name="AutoShape 361"/>
            <p:cNvSpPr>
              <a:spLocks noChangeArrowheads="1"/>
            </p:cNvSpPr>
            <p:nvPr/>
          </p:nvSpPr>
          <p:spPr bwMode="auto">
            <a:xfrm>
              <a:off x="2748" y="3067"/>
              <a:ext cx="362" cy="313"/>
            </a:xfrm>
            <a:prstGeom prst="hexagon">
              <a:avLst>
                <a:gd name="adj" fmla="val 28914"/>
                <a:gd name="vf" fmla="val 115470"/>
              </a:avLst>
            </a:prstGeom>
            <a:solidFill>
              <a:srgbClr val="E38E28"/>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458" name="Rectangle 362"/>
            <p:cNvSpPr>
              <a:spLocks noChangeArrowheads="1"/>
            </p:cNvSpPr>
            <p:nvPr/>
          </p:nvSpPr>
          <p:spPr bwMode="auto">
            <a:xfrm>
              <a:off x="2664" y="3013"/>
              <a:ext cx="197"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1400" b="1">
                  <a:solidFill>
                    <a:srgbClr val="0F116A"/>
                  </a:solidFill>
                </a:rPr>
                <a:t>H</a:t>
              </a:r>
            </a:p>
          </p:txBody>
        </p:sp>
        <p:sp>
          <p:nvSpPr>
            <p:cNvPr id="388459" name="Rectangle 363"/>
            <p:cNvSpPr>
              <a:spLocks noChangeArrowheads="1"/>
            </p:cNvSpPr>
            <p:nvPr/>
          </p:nvSpPr>
          <p:spPr bwMode="auto">
            <a:xfrm>
              <a:off x="2574" y="3236"/>
              <a:ext cx="284"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en-US" sz="1400" b="1">
                  <a:solidFill>
                    <a:srgbClr val="CC0000"/>
                  </a:solidFill>
                </a:rPr>
                <a:t>H</a:t>
              </a:r>
              <a:r>
                <a:rPr lang="en-US" altLang="en-US" sz="1400" b="1">
                  <a:solidFill>
                    <a:srgbClr val="0F116A"/>
                  </a:solidFill>
                </a:rPr>
                <a:t>O</a:t>
              </a:r>
            </a:p>
          </p:txBody>
        </p:sp>
        <p:grpSp>
          <p:nvGrpSpPr>
            <p:cNvPr id="388460" name="Group 364"/>
            <p:cNvGrpSpPr>
              <a:grpSpLocks/>
            </p:cNvGrpSpPr>
            <p:nvPr/>
          </p:nvGrpSpPr>
          <p:grpSpPr bwMode="auto">
            <a:xfrm>
              <a:off x="2658" y="3127"/>
              <a:ext cx="197" cy="192"/>
              <a:chOff x="3679" y="3515"/>
              <a:chExt cx="197" cy="192"/>
            </a:xfrm>
          </p:grpSpPr>
          <p:sp>
            <p:nvSpPr>
              <p:cNvPr id="388461" name="Oval 365"/>
              <p:cNvSpPr>
                <a:spLocks noChangeArrowheads="1"/>
              </p:cNvSpPr>
              <p:nvPr/>
            </p:nvSpPr>
            <p:spPr bwMode="auto">
              <a:xfrm>
                <a:off x="3752" y="3585"/>
                <a:ext cx="51" cy="51"/>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US" altLang="en-US" sz="1000" b="1">
                  <a:solidFill>
                    <a:srgbClr val="0F116A"/>
                  </a:solidFill>
                </a:endParaRPr>
              </a:p>
            </p:txBody>
          </p:sp>
          <p:sp>
            <p:nvSpPr>
              <p:cNvPr id="388462" name="Rectangle 366"/>
              <p:cNvSpPr>
                <a:spLocks noChangeArrowheads="1"/>
              </p:cNvSpPr>
              <p:nvPr/>
            </p:nvSpPr>
            <p:spPr bwMode="auto">
              <a:xfrm>
                <a:off x="3679" y="3515"/>
                <a:ext cx="197" cy="19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400" b="1">
                    <a:solidFill>
                      <a:srgbClr val="0F116A"/>
                    </a:solidFill>
                  </a:rPr>
                  <a:t>C</a:t>
                </a:r>
              </a:p>
            </p:txBody>
          </p:sp>
        </p:grpSp>
      </p:grpSp>
    </p:spTree>
    <p:extLst>
      <p:ext uri="{BB962C8B-B14F-4D97-AF65-F5344CB8AC3E}">
        <p14:creationId xmlns:p14="http://schemas.microsoft.com/office/powerpoint/2010/main" val="1432854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8126">
                                            <p:txEl>
                                              <p:pRg st="0" end="0"/>
                                            </p:txEl>
                                          </p:spTgt>
                                        </p:tgtEl>
                                        <p:attrNameLst>
                                          <p:attrName>style.visibility</p:attrName>
                                        </p:attrNameLst>
                                      </p:cBhvr>
                                      <p:to>
                                        <p:strVal val="visible"/>
                                      </p:to>
                                    </p:set>
                                    <p:anim calcmode="lin" valueType="num">
                                      <p:cBhvr additive="base">
                                        <p:cTn id="7" dur="500" fill="hold"/>
                                        <p:tgtEl>
                                          <p:spTgt spid="38812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812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88329"/>
                                        </p:tgtEl>
                                        <p:attrNameLst>
                                          <p:attrName>style.visibility</p:attrName>
                                        </p:attrNameLst>
                                      </p:cBhvr>
                                      <p:to>
                                        <p:strVal val="visible"/>
                                      </p:to>
                                    </p:set>
                                    <p:anim calcmode="lin" valueType="num">
                                      <p:cBhvr additive="base">
                                        <p:cTn id="13" dur="500" fill="hold"/>
                                        <p:tgtEl>
                                          <p:spTgt spid="388329"/>
                                        </p:tgtEl>
                                        <p:attrNameLst>
                                          <p:attrName>ppt_x</p:attrName>
                                        </p:attrNameLst>
                                      </p:cBhvr>
                                      <p:tavLst>
                                        <p:tav tm="0">
                                          <p:val>
                                            <p:strVal val="0-#ppt_w/2"/>
                                          </p:val>
                                        </p:tav>
                                        <p:tav tm="100000">
                                          <p:val>
                                            <p:strVal val="#ppt_x"/>
                                          </p:val>
                                        </p:tav>
                                      </p:tavLst>
                                    </p:anim>
                                    <p:anim calcmode="lin" valueType="num">
                                      <p:cBhvr additive="base">
                                        <p:cTn id="14" dur="500" fill="hold"/>
                                        <p:tgtEl>
                                          <p:spTgt spid="38832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4" name="Vibro Up"/>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388360">
                                            <p:txEl>
                                              <p:pRg st="0" end="0"/>
                                            </p:txEl>
                                          </p:spTgt>
                                        </p:tgtEl>
                                        <p:attrNameLst>
                                          <p:attrName>style.visibility</p:attrName>
                                        </p:attrNameLst>
                                      </p:cBhvr>
                                      <p:to>
                                        <p:strVal val="visible"/>
                                      </p:to>
                                    </p:set>
                                    <p:anim from="(-#ppt_w/2)" to="(#ppt_x)" calcmode="lin" valueType="num">
                                      <p:cBhvr>
                                        <p:cTn id="19" dur="600" fill="hold">
                                          <p:stCondLst>
                                            <p:cond delay="0"/>
                                          </p:stCondLst>
                                        </p:cTn>
                                        <p:tgtEl>
                                          <p:spTgt spid="388360">
                                            <p:txEl>
                                              <p:pRg st="0" end="0"/>
                                            </p:txEl>
                                          </p:spTgt>
                                        </p:tgtEl>
                                        <p:attrNameLst>
                                          <p:attrName>ppt_x</p:attrName>
                                        </p:attrNameLst>
                                      </p:cBhvr>
                                    </p:anim>
                                    <p:anim from="0" to="-1.0" calcmode="lin" valueType="num">
                                      <p:cBhvr>
                                        <p:cTn id="20" dur="200" decel="50000" autoRev="1" fill="hold">
                                          <p:stCondLst>
                                            <p:cond delay="600"/>
                                          </p:stCondLst>
                                        </p:cTn>
                                        <p:tgtEl>
                                          <p:spTgt spid="388360">
                                            <p:txEl>
                                              <p:pRg st="0" end="0"/>
                                            </p:txEl>
                                          </p:spTgt>
                                        </p:tgtEl>
                                        <p:attrNameLst>
                                          <p:attrName>xshear</p:attrName>
                                        </p:attrNameLst>
                                      </p:cBhvr>
                                    </p:anim>
                                    <p:animScale>
                                      <p:cBhvr>
                                        <p:cTn id="21" dur="200" decel="100000" autoRev="1" fill="hold">
                                          <p:stCondLst>
                                            <p:cond delay="600"/>
                                          </p:stCondLst>
                                        </p:cTn>
                                        <p:tgtEl>
                                          <p:spTgt spid="388360">
                                            <p:txEl>
                                              <p:pRg st="0" end="0"/>
                                            </p:txEl>
                                          </p:spTgt>
                                        </p:tgtEl>
                                      </p:cBhvr>
                                      <p:from x="100000" y="100000"/>
                                      <p:to x="80000" y="100000"/>
                                    </p:animScale>
                                    <p:anim by="(#ppt_h/3+#ppt_w*0.1)" calcmode="lin" valueType="num">
                                      <p:cBhvr additive="sum">
                                        <p:cTn id="22" dur="200" decel="100000" autoRev="1" fill="hold">
                                          <p:stCondLst>
                                            <p:cond delay="600"/>
                                          </p:stCondLst>
                                        </p:cTn>
                                        <p:tgtEl>
                                          <p:spTgt spid="388360">
                                            <p:txEl>
                                              <p:pRg st="0" end="0"/>
                                            </p:txEl>
                                          </p:spTgt>
                                        </p:tgtEl>
                                        <p:attrNameLst>
                                          <p:attrName>ppt_x</p:attrName>
                                        </p:attrNameLst>
                                      </p:cBhvr>
                                    </p:anim>
                                  </p:childTnLst>
                                  <p:subTnLst>
                                    <p:audio>
                                      <p:cMediaNode>
                                        <p:cTn display="0" masterRel="sameClick">
                                          <p:stCondLst>
                                            <p:cond evt="begin" delay="0">
                                              <p:tn val="17"/>
                                            </p:cond>
                                          </p:stCondLst>
                                          <p:endCondLst>
                                            <p:cond evt="onStopAudio" delay="0">
                                              <p:tgtEl>
                                                <p:sldTgt/>
                                              </p:tgtEl>
                                            </p:cond>
                                          </p:endCondLst>
                                        </p:cTn>
                                        <p:tgtEl>
                                          <p:sndTgt r:embed="rId5" name="String"/>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388424"/>
                                        </p:tgtEl>
                                        <p:attrNameLst>
                                          <p:attrName>style.visibility</p:attrName>
                                        </p:attrNameLst>
                                      </p:cBhvr>
                                      <p:to>
                                        <p:strVal val="visible"/>
                                      </p:to>
                                    </p:set>
                                    <p:animEffect transition="in" filter="wipe(down)">
                                      <p:cBhvr>
                                        <p:cTn id="27" dur="500"/>
                                        <p:tgtEl>
                                          <p:spTgt spid="388424"/>
                                        </p:tgtEl>
                                      </p:cBhvr>
                                    </p:animEffect>
                                  </p:childTnLst>
                                </p:cTn>
                              </p:par>
                            </p:childTnLst>
                          </p:cTn>
                        </p:par>
                        <p:par>
                          <p:cTn id="28" fill="hold" nodeType="afterGroup">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388425"/>
                                        </p:tgtEl>
                                        <p:attrNameLst>
                                          <p:attrName>style.visibility</p:attrName>
                                        </p:attrNameLst>
                                      </p:cBhvr>
                                      <p:to>
                                        <p:strVal val="visible"/>
                                      </p:to>
                                    </p:set>
                                    <p:animEffect transition="in" filter="wipe(left)">
                                      <p:cBhvr>
                                        <p:cTn id="31" dur="500"/>
                                        <p:tgtEl>
                                          <p:spTgt spid="388425"/>
                                        </p:tgtEl>
                                      </p:cBhvr>
                                    </p:animEffect>
                                  </p:childTnLst>
                                  <p:subTnLst>
                                    <p:audio>
                                      <p:cMediaNode>
                                        <p:cTn display="0" masterRel="sameClick">
                                          <p:stCondLst>
                                            <p:cond evt="begin" delay="0">
                                              <p:tn val="29"/>
                                            </p:cond>
                                          </p:stCondLst>
                                          <p:endCondLst>
                                            <p:cond evt="onStopAudio" delay="0">
                                              <p:tgtEl>
                                                <p:sldTgt/>
                                              </p:tgtEl>
                                            </p:cond>
                                          </p:endCondLst>
                                        </p:cTn>
                                        <p:tgtEl>
                                          <p:sndTgt r:embed="rId6" name="Quack"/>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88126">
                                            <p:txEl>
                                              <p:pRg st="1" end="1"/>
                                            </p:txEl>
                                          </p:spTgt>
                                        </p:tgtEl>
                                        <p:attrNameLst>
                                          <p:attrName>style.visibility</p:attrName>
                                        </p:attrNameLst>
                                      </p:cBhvr>
                                      <p:to>
                                        <p:strVal val="visible"/>
                                      </p:to>
                                    </p:set>
                                    <p:anim calcmode="lin" valueType="num">
                                      <p:cBhvr additive="base">
                                        <p:cTn id="36" dur="500" fill="hold"/>
                                        <p:tgtEl>
                                          <p:spTgt spid="388126">
                                            <p:txEl>
                                              <p:pRg st="1" end="1"/>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8812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Whoosh"/>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88126">
                                            <p:txEl>
                                              <p:pRg st="2" end="2"/>
                                            </p:txEl>
                                          </p:spTgt>
                                        </p:tgtEl>
                                        <p:attrNameLst>
                                          <p:attrName>style.visibility</p:attrName>
                                        </p:attrNameLst>
                                      </p:cBhvr>
                                      <p:to>
                                        <p:strVal val="visible"/>
                                      </p:to>
                                    </p:set>
                                    <p:anim calcmode="lin" valueType="num">
                                      <p:cBhvr additive="base">
                                        <p:cTn id="42" dur="500" fill="hold"/>
                                        <p:tgtEl>
                                          <p:spTgt spid="388126">
                                            <p:txEl>
                                              <p:pRg st="2" end="2"/>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8812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Whoosh"/>
                                        </p:tgtEl>
                                      </p:cMediaNode>
                                    </p:audio>
                                  </p:sub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xit" presetSubtype="0" fill="hold" nodeType="clickEffect">
                                  <p:stCondLst>
                                    <p:cond delay="0"/>
                                  </p:stCondLst>
                                  <p:childTnLst>
                                    <p:animEffect transition="out" filter="dissolve">
                                      <p:cBhvr>
                                        <p:cTn id="47" dur="500"/>
                                        <p:tgtEl>
                                          <p:spTgt spid="388424"/>
                                        </p:tgtEl>
                                      </p:cBhvr>
                                    </p:animEffect>
                                    <p:set>
                                      <p:cBhvr>
                                        <p:cTn id="48" dur="1" fill="hold">
                                          <p:stCondLst>
                                            <p:cond delay="499"/>
                                          </p:stCondLst>
                                        </p:cTn>
                                        <p:tgtEl>
                                          <p:spTgt spid="388424"/>
                                        </p:tgtEl>
                                        <p:attrNameLst>
                                          <p:attrName>style.visibility</p:attrName>
                                        </p:attrNameLst>
                                      </p:cBhvr>
                                      <p:to>
                                        <p:strVal val="hidden"/>
                                      </p:to>
                                    </p:set>
                                  </p:childTnLst>
                                </p:cTn>
                              </p:par>
                              <p:par>
                                <p:cTn id="49" presetID="9" presetClass="exit" presetSubtype="0" fill="hold" grpId="1" nodeType="withEffect">
                                  <p:stCondLst>
                                    <p:cond delay="0"/>
                                  </p:stCondLst>
                                  <p:childTnLst>
                                    <p:animEffect transition="out" filter="dissolve">
                                      <p:cBhvr>
                                        <p:cTn id="50" dur="500"/>
                                        <p:tgtEl>
                                          <p:spTgt spid="388425"/>
                                        </p:tgtEl>
                                      </p:cBhvr>
                                    </p:animEffect>
                                    <p:set>
                                      <p:cBhvr>
                                        <p:cTn id="51" dur="1" fill="hold">
                                          <p:stCondLst>
                                            <p:cond delay="499"/>
                                          </p:stCondLst>
                                        </p:cTn>
                                        <p:tgtEl>
                                          <p:spTgt spid="388425"/>
                                        </p:tgtEl>
                                        <p:attrNameLst>
                                          <p:attrName>style.visibility</p:attrName>
                                        </p:attrNameLst>
                                      </p:cBhvr>
                                      <p:to>
                                        <p:strVal val="hidden"/>
                                      </p:to>
                                    </p:set>
                                  </p:childTnLst>
                                </p:cTn>
                              </p:par>
                            </p:childTnLst>
                          </p:cTn>
                        </p:par>
                        <p:par>
                          <p:cTn id="52" fill="hold" nodeType="afterGroup">
                            <p:stCondLst>
                              <p:cond delay="500"/>
                            </p:stCondLst>
                            <p:childTnLst>
                              <p:par>
                                <p:cTn id="53" presetID="22" presetClass="entr" presetSubtype="8" fill="hold" nodeType="afterEffect">
                                  <p:stCondLst>
                                    <p:cond delay="0"/>
                                  </p:stCondLst>
                                  <p:childTnLst>
                                    <p:set>
                                      <p:cBhvr>
                                        <p:cTn id="54" dur="1" fill="hold">
                                          <p:stCondLst>
                                            <p:cond delay="0"/>
                                          </p:stCondLst>
                                        </p:cTn>
                                        <p:tgtEl>
                                          <p:spTgt spid="388363"/>
                                        </p:tgtEl>
                                        <p:attrNameLst>
                                          <p:attrName>style.visibility</p:attrName>
                                        </p:attrNameLst>
                                      </p:cBhvr>
                                      <p:to>
                                        <p:strVal val="visible"/>
                                      </p:to>
                                    </p:set>
                                    <p:animEffect transition="in" filter="wipe(left)">
                                      <p:cBhvr>
                                        <p:cTn id="55" dur="500"/>
                                        <p:tgtEl>
                                          <p:spTgt spid="388363"/>
                                        </p:tgtEl>
                                      </p:cBhvr>
                                    </p:animEffect>
                                  </p:childTnLst>
                                  <p:subTnLst>
                                    <p:audio>
                                      <p:cMediaNode>
                                        <p:cTn display="0" masterRel="sameClick">
                                          <p:stCondLst>
                                            <p:cond evt="begin" delay="0">
                                              <p:tn val="53"/>
                                            </p:cond>
                                          </p:stCondLst>
                                          <p:endCondLst>
                                            <p:cond evt="onStopAudio" delay="0">
                                              <p:tgtEl>
                                                <p:sldTgt/>
                                              </p:tgtEl>
                                            </p:cond>
                                          </p:endCondLst>
                                        </p:cTn>
                                        <p:tgtEl>
                                          <p:sndTgt r:embed="rId4" name="Vibro Up"/>
                                        </p:tgtEl>
                                      </p:cMediaNode>
                                    </p:audio>
                                  </p:sub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nodeType="clickEffect">
                                  <p:stCondLst>
                                    <p:cond delay="0"/>
                                  </p:stCondLst>
                                  <p:childTnLst>
                                    <p:set>
                                      <p:cBhvr>
                                        <p:cTn id="59" dur="1" fill="hold">
                                          <p:stCondLst>
                                            <p:cond delay="0"/>
                                          </p:stCondLst>
                                        </p:cTn>
                                        <p:tgtEl>
                                          <p:spTgt spid="388426"/>
                                        </p:tgtEl>
                                        <p:attrNameLst>
                                          <p:attrName>style.visibility</p:attrName>
                                        </p:attrNameLst>
                                      </p:cBhvr>
                                      <p:to>
                                        <p:strVal val="visible"/>
                                      </p:to>
                                    </p:set>
                                    <p:animEffect transition="in" filter="wipe(left)">
                                      <p:cBhvr>
                                        <p:cTn id="60" dur="500"/>
                                        <p:tgtEl>
                                          <p:spTgt spid="388426"/>
                                        </p:tgtEl>
                                      </p:cBhvr>
                                    </p:animEffect>
                                  </p:childTnLst>
                                  <p:subTnLst>
                                    <p:audio>
                                      <p:cMediaNode>
                                        <p:cTn display="0" masterRel="sameClick">
                                          <p:stCondLst>
                                            <p:cond evt="begin" delay="0">
                                              <p:tn val="58"/>
                                            </p:cond>
                                          </p:stCondLst>
                                          <p:endCondLst>
                                            <p:cond evt="onStopAudio" delay="0">
                                              <p:tgtEl>
                                                <p:sldTgt/>
                                              </p:tgtEl>
                                            </p:cond>
                                          </p:endCondLst>
                                        </p:cTn>
                                        <p:tgtEl>
                                          <p:sndTgt r:embed="rId7" name="Explosion"/>
                                        </p:tgtEl>
                                      </p:cMediaNode>
                                    </p:audio>
                                  </p:sub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nodeType="clickEffect">
                                  <p:stCondLst>
                                    <p:cond delay="0"/>
                                  </p:stCondLst>
                                  <p:childTnLst>
                                    <p:set>
                                      <p:cBhvr>
                                        <p:cTn id="64" dur="1" fill="hold">
                                          <p:stCondLst>
                                            <p:cond delay="0"/>
                                          </p:stCondLst>
                                        </p:cTn>
                                        <p:tgtEl>
                                          <p:spTgt spid="388427"/>
                                        </p:tgtEl>
                                        <p:attrNameLst>
                                          <p:attrName>style.visibility</p:attrName>
                                        </p:attrNameLst>
                                      </p:cBhvr>
                                      <p:to>
                                        <p:strVal val="visible"/>
                                      </p:to>
                                    </p:set>
                                    <p:animEffect transition="in" filter="wipe(left)">
                                      <p:cBhvr>
                                        <p:cTn id="65" dur="500"/>
                                        <p:tgtEl>
                                          <p:spTgt spid="388427"/>
                                        </p:tgtEl>
                                      </p:cBhvr>
                                    </p:animEffect>
                                  </p:childTnLst>
                                  <p:subTnLst>
                                    <p:audio>
                                      <p:cMediaNode>
                                        <p:cTn display="0" masterRel="sameClick">
                                          <p:stCondLst>
                                            <p:cond evt="begin" delay="0">
                                              <p:tn val="63"/>
                                            </p:cond>
                                          </p:stCondLst>
                                          <p:endCondLst>
                                            <p:cond evt="onStopAudio" delay="0">
                                              <p:tgtEl>
                                                <p:sldTgt/>
                                              </p:tgtEl>
                                            </p:cond>
                                          </p:endCondLst>
                                        </p:cTn>
                                        <p:tgtEl>
                                          <p:sndTgt r:embed="rId8" name="Chimes"/>
                                        </p:tgtEl>
                                      </p:cMediaNode>
                                    </p:audio>
                                  </p:sub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nodeType="clickEffect">
                                  <p:stCondLst>
                                    <p:cond delay="0"/>
                                  </p:stCondLst>
                                  <p:childTnLst>
                                    <p:set>
                                      <p:cBhvr>
                                        <p:cTn id="69" dur="1" fill="hold">
                                          <p:stCondLst>
                                            <p:cond delay="0"/>
                                          </p:stCondLst>
                                        </p:cTn>
                                        <p:tgtEl>
                                          <p:spTgt spid="388428"/>
                                        </p:tgtEl>
                                        <p:attrNameLst>
                                          <p:attrName>style.visibility</p:attrName>
                                        </p:attrNameLst>
                                      </p:cBhvr>
                                      <p:to>
                                        <p:strVal val="visible"/>
                                      </p:to>
                                    </p:set>
                                    <p:animEffect transition="in" filter="wipe(left)">
                                      <p:cBhvr>
                                        <p:cTn id="70" dur="500"/>
                                        <p:tgtEl>
                                          <p:spTgt spid="388428"/>
                                        </p:tgtEl>
                                      </p:cBhvr>
                                    </p:animEffect>
                                  </p:childTnLst>
                                  <p:subTnLst>
                                    <p:audio>
                                      <p:cMediaNode>
                                        <p:cTn display="0" masterRel="sameClick">
                                          <p:stCondLst>
                                            <p:cond evt="begin" delay="0">
                                              <p:tn val="68"/>
                                            </p:cond>
                                          </p:stCondLst>
                                          <p:endCondLst>
                                            <p:cond evt="onStopAudio" delay="0">
                                              <p:tgtEl>
                                                <p:sldTgt/>
                                              </p:tgtEl>
                                            </p:cond>
                                          </p:endCondLst>
                                        </p:cTn>
                                        <p:tgtEl>
                                          <p:sndTgt r:embed="rId5" name="String"/>
                                        </p:tgtEl>
                                      </p:cMediaNode>
                                    </p:audio>
                                  </p:subTnLst>
                                </p:cTn>
                              </p:par>
                            </p:childTnLst>
                          </p:cTn>
                        </p:par>
                      </p:childTnLst>
                    </p:cTn>
                  </p:par>
                  <p:par>
                    <p:cTn id="71" fill="hold" nodeType="clickPar">
                      <p:stCondLst>
                        <p:cond delay="indefinite"/>
                      </p:stCondLst>
                      <p:childTnLst>
                        <p:par>
                          <p:cTn id="72" fill="hold" nodeType="withGroup">
                            <p:stCondLst>
                              <p:cond delay="0"/>
                            </p:stCondLst>
                            <p:childTnLst>
                              <p:par>
                                <p:cTn id="73" presetID="34" presetClass="entr" presetSubtype="0" fill="hold" grpId="0" nodeType="clickEffect">
                                  <p:stCondLst>
                                    <p:cond delay="0"/>
                                  </p:stCondLst>
                                  <p:childTnLst>
                                    <p:set>
                                      <p:cBhvr>
                                        <p:cTn id="74" dur="1" fill="hold">
                                          <p:stCondLst>
                                            <p:cond delay="0"/>
                                          </p:stCondLst>
                                        </p:cTn>
                                        <p:tgtEl>
                                          <p:spTgt spid="388419">
                                            <p:txEl>
                                              <p:pRg st="0" end="0"/>
                                            </p:txEl>
                                          </p:spTgt>
                                        </p:tgtEl>
                                        <p:attrNameLst>
                                          <p:attrName>style.visibility</p:attrName>
                                        </p:attrNameLst>
                                      </p:cBhvr>
                                      <p:to>
                                        <p:strVal val="visible"/>
                                      </p:to>
                                    </p:set>
                                    <p:anim from="(-#ppt_w/2)" to="(#ppt_x)" calcmode="lin" valueType="num">
                                      <p:cBhvr>
                                        <p:cTn id="75" dur="600" fill="hold">
                                          <p:stCondLst>
                                            <p:cond delay="0"/>
                                          </p:stCondLst>
                                        </p:cTn>
                                        <p:tgtEl>
                                          <p:spTgt spid="388419">
                                            <p:txEl>
                                              <p:pRg st="0" end="0"/>
                                            </p:txEl>
                                          </p:spTgt>
                                        </p:tgtEl>
                                        <p:attrNameLst>
                                          <p:attrName>ppt_x</p:attrName>
                                        </p:attrNameLst>
                                      </p:cBhvr>
                                    </p:anim>
                                    <p:anim from="0" to="-1.0" calcmode="lin" valueType="num">
                                      <p:cBhvr>
                                        <p:cTn id="76" dur="200" decel="50000" autoRev="1" fill="hold">
                                          <p:stCondLst>
                                            <p:cond delay="600"/>
                                          </p:stCondLst>
                                        </p:cTn>
                                        <p:tgtEl>
                                          <p:spTgt spid="388419">
                                            <p:txEl>
                                              <p:pRg st="0" end="0"/>
                                            </p:txEl>
                                          </p:spTgt>
                                        </p:tgtEl>
                                        <p:attrNameLst>
                                          <p:attrName>xshear</p:attrName>
                                        </p:attrNameLst>
                                      </p:cBhvr>
                                    </p:anim>
                                    <p:animScale>
                                      <p:cBhvr>
                                        <p:cTn id="77" dur="200" decel="100000" autoRev="1" fill="hold">
                                          <p:stCondLst>
                                            <p:cond delay="600"/>
                                          </p:stCondLst>
                                        </p:cTn>
                                        <p:tgtEl>
                                          <p:spTgt spid="388419">
                                            <p:txEl>
                                              <p:pRg st="0" end="0"/>
                                            </p:txEl>
                                          </p:spTgt>
                                        </p:tgtEl>
                                      </p:cBhvr>
                                      <p:from x="100000" y="100000"/>
                                      <p:to x="80000" y="100000"/>
                                    </p:animScale>
                                    <p:anim by="(#ppt_h/3+#ppt_w*0.1)" calcmode="lin" valueType="num">
                                      <p:cBhvr additive="sum">
                                        <p:cTn id="78" dur="200" decel="100000" autoRev="1" fill="hold">
                                          <p:stCondLst>
                                            <p:cond delay="600"/>
                                          </p:stCondLst>
                                        </p:cTn>
                                        <p:tgtEl>
                                          <p:spTgt spid="388419">
                                            <p:txEl>
                                              <p:pRg st="0" end="0"/>
                                            </p:txEl>
                                          </p:spTgt>
                                        </p:tgtEl>
                                        <p:attrNameLst>
                                          <p:attrName>ppt_x</p:attrName>
                                        </p:attrNameLst>
                                      </p:cBhvr>
                                    </p:anim>
                                  </p:childTnLst>
                                  <p:subTnLst>
                                    <p:audio>
                                      <p:cMediaNode>
                                        <p:cTn display="0" masterRel="sameClick">
                                          <p:stCondLst>
                                            <p:cond evt="begin" delay="0">
                                              <p:tn val="73"/>
                                            </p:cond>
                                          </p:stCondLst>
                                          <p:endCondLst>
                                            <p:cond evt="onStopAudio" delay="0">
                                              <p:tgtEl>
                                                <p:sldTgt/>
                                              </p:tgtEl>
                                            </p:cond>
                                          </p:endCondLst>
                                        </p:cTn>
                                        <p:tgtEl>
                                          <p:sndTgt r:embed="rId5" name="String"/>
                                        </p:tgtEl>
                                      </p:cMediaNode>
                                    </p:audio>
                                  </p:subTnLst>
                                </p:cTn>
                              </p:par>
                            </p:childTnLst>
                          </p:cTn>
                        </p:par>
                      </p:childTnLst>
                    </p:cTn>
                  </p:par>
                  <p:par>
                    <p:cTn id="79" fill="hold" nodeType="clickPar">
                      <p:stCondLst>
                        <p:cond delay="indefinite"/>
                      </p:stCondLst>
                      <p:childTnLst>
                        <p:par>
                          <p:cTn id="80" fill="hold" nodeType="withGroup">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388418">
                                            <p:txEl>
                                              <p:pRg st="0" end="0"/>
                                            </p:txEl>
                                          </p:spTgt>
                                        </p:tgtEl>
                                        <p:attrNameLst>
                                          <p:attrName>style.visibility</p:attrName>
                                        </p:attrNameLst>
                                      </p:cBhvr>
                                      <p:to>
                                        <p:strVal val="visible"/>
                                      </p:to>
                                    </p:set>
                                    <p:animEffect transition="in" filter="wipe(left)">
                                      <p:cBhvr>
                                        <p:cTn id="83" dur="500"/>
                                        <p:tgtEl>
                                          <p:spTgt spid="388418">
                                            <p:txEl>
                                              <p:pRg st="0" end="0"/>
                                            </p:txEl>
                                          </p:spTgt>
                                        </p:tgtEl>
                                      </p:cBhvr>
                                    </p:animEffect>
                                  </p:childTnLst>
                                  <p:subTnLst>
                                    <p:audio>
                                      <p:cMediaNode>
                                        <p:cTn display="0" masterRel="sameClick">
                                          <p:stCondLst>
                                            <p:cond evt="begin" delay="0">
                                              <p:tn val="81"/>
                                            </p:cond>
                                          </p:stCondLst>
                                          <p:endCondLst>
                                            <p:cond evt="onStopAudio" delay="0">
                                              <p:tgtEl>
                                                <p:sldTgt/>
                                              </p:tgtEl>
                                            </p:cond>
                                          </p:endCondLst>
                                        </p:cTn>
                                        <p:tgtEl>
                                          <p:sndTgt r:embed="rId8" name="Chimes"/>
                                        </p:tgtEl>
                                      </p:cMediaNode>
                                    </p:audio>
                                  </p:subTnLst>
                                </p:cTn>
                              </p:par>
                            </p:childTnLst>
                          </p:cTn>
                        </p:par>
                      </p:childTnLst>
                    </p:cTn>
                  </p:par>
                  <p:par>
                    <p:cTn id="84" fill="hold" nodeType="clickPar">
                      <p:stCondLst>
                        <p:cond delay="indefinite"/>
                      </p:stCondLst>
                      <p:childTnLst>
                        <p:par>
                          <p:cTn id="85" fill="hold" nodeType="withGroup">
                            <p:stCondLst>
                              <p:cond delay="0"/>
                            </p:stCondLst>
                            <p:childTnLst>
                              <p:par>
                                <p:cTn id="86" presetID="22" presetClass="entr" presetSubtype="8" fill="hold" nodeType="clickEffect">
                                  <p:stCondLst>
                                    <p:cond delay="0"/>
                                  </p:stCondLst>
                                  <p:childTnLst>
                                    <p:set>
                                      <p:cBhvr>
                                        <p:cTn id="87" dur="1" fill="hold">
                                          <p:stCondLst>
                                            <p:cond delay="0"/>
                                          </p:stCondLst>
                                        </p:cTn>
                                        <p:tgtEl>
                                          <p:spTgt spid="388464"/>
                                        </p:tgtEl>
                                        <p:attrNameLst>
                                          <p:attrName>style.visibility</p:attrName>
                                        </p:attrNameLst>
                                      </p:cBhvr>
                                      <p:to>
                                        <p:strVal val="visible"/>
                                      </p:to>
                                    </p:set>
                                    <p:animEffect transition="in" filter="wipe(left)">
                                      <p:cBhvr>
                                        <p:cTn id="88" dur="500"/>
                                        <p:tgtEl>
                                          <p:spTgt spid="388464"/>
                                        </p:tgtEl>
                                      </p:cBhvr>
                                    </p:animEffect>
                                  </p:childTnLst>
                                  <p:subTnLst>
                                    <p:audio>
                                      <p:cMediaNode>
                                        <p:cTn display="0" masterRel="sameClick">
                                          <p:stCondLst>
                                            <p:cond evt="begin" delay="0">
                                              <p:tn val="86"/>
                                            </p:cond>
                                          </p:stCondLst>
                                          <p:endCondLst>
                                            <p:cond evt="onStopAudio" delay="0">
                                              <p:tgtEl>
                                                <p:sldTgt/>
                                              </p:tgtEl>
                                            </p:cond>
                                          </p:endCondLst>
                                        </p:cTn>
                                        <p:tgtEl>
                                          <p:sndTgt r:embed="rId4" name="Vibro Up"/>
                                        </p:tgtEl>
                                      </p:cMediaNode>
                                    </p:audio>
                                  </p:subTnLst>
                                </p:cTn>
                              </p:par>
                            </p:childTnLst>
                          </p:cTn>
                        </p:par>
                      </p:childTnLst>
                    </p:cTn>
                  </p:par>
                  <p:par>
                    <p:cTn id="89" fill="hold" nodeType="clickPar">
                      <p:stCondLst>
                        <p:cond delay="indefinite"/>
                      </p:stCondLst>
                      <p:childTnLst>
                        <p:par>
                          <p:cTn id="90" fill="hold" nodeType="withGroup">
                            <p:stCondLst>
                              <p:cond delay="0"/>
                            </p:stCondLst>
                            <p:childTnLst>
                              <p:par>
                                <p:cTn id="91" presetID="22" presetClass="entr" presetSubtype="8" fill="hold" nodeType="clickEffect">
                                  <p:stCondLst>
                                    <p:cond delay="0"/>
                                  </p:stCondLst>
                                  <p:childTnLst>
                                    <p:set>
                                      <p:cBhvr>
                                        <p:cTn id="92" dur="1" fill="hold">
                                          <p:stCondLst>
                                            <p:cond delay="0"/>
                                          </p:stCondLst>
                                        </p:cTn>
                                        <p:tgtEl>
                                          <p:spTgt spid="388447"/>
                                        </p:tgtEl>
                                        <p:attrNameLst>
                                          <p:attrName>style.visibility</p:attrName>
                                        </p:attrNameLst>
                                      </p:cBhvr>
                                      <p:to>
                                        <p:strVal val="visible"/>
                                      </p:to>
                                    </p:set>
                                    <p:animEffect transition="in" filter="wipe(left)">
                                      <p:cBhvr>
                                        <p:cTn id="93" dur="500"/>
                                        <p:tgtEl>
                                          <p:spTgt spid="388447"/>
                                        </p:tgtEl>
                                      </p:cBhvr>
                                    </p:animEffect>
                                  </p:childTnLst>
                                  <p:subTnLst>
                                    <p:audio>
                                      <p:cMediaNode>
                                        <p:cTn display="0" masterRel="sameClick">
                                          <p:stCondLst>
                                            <p:cond evt="begin" delay="0">
                                              <p:tn val="91"/>
                                            </p:cond>
                                          </p:stCondLst>
                                          <p:endCondLst>
                                            <p:cond evt="onStopAudio" delay="0">
                                              <p:tgtEl>
                                                <p:sldTgt/>
                                              </p:tgtEl>
                                            </p:cond>
                                          </p:endCondLst>
                                        </p:cTn>
                                        <p:tgtEl>
                                          <p:sndTgt r:embed="rId9" name="Pong"/>
                                        </p:tgtEl>
                                      </p:cMediaNode>
                                    </p:audio>
                                  </p:sub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8" fill="hold" nodeType="clickEffect">
                                  <p:stCondLst>
                                    <p:cond delay="0"/>
                                  </p:stCondLst>
                                  <p:childTnLst>
                                    <p:set>
                                      <p:cBhvr>
                                        <p:cTn id="97" dur="1" fill="hold">
                                          <p:stCondLst>
                                            <p:cond delay="0"/>
                                          </p:stCondLst>
                                        </p:cTn>
                                        <p:tgtEl>
                                          <p:spTgt spid="388455"/>
                                        </p:tgtEl>
                                        <p:attrNameLst>
                                          <p:attrName>style.visibility</p:attrName>
                                        </p:attrNameLst>
                                      </p:cBhvr>
                                      <p:to>
                                        <p:strVal val="visible"/>
                                      </p:to>
                                    </p:set>
                                    <p:animEffect transition="in" filter="wipe(left)">
                                      <p:cBhvr>
                                        <p:cTn id="98" dur="500"/>
                                        <p:tgtEl>
                                          <p:spTgt spid="388455"/>
                                        </p:tgtEl>
                                      </p:cBhvr>
                                    </p:animEffect>
                                  </p:childTnLst>
                                  <p:subTnLst>
                                    <p:audio>
                                      <p:cMediaNode>
                                        <p:cTn display="0" masterRel="sameClick">
                                          <p:stCondLst>
                                            <p:cond evt="begin" delay="0">
                                              <p:tn val="96"/>
                                            </p:cond>
                                          </p:stCondLst>
                                          <p:endCondLst>
                                            <p:cond evt="onStopAudio" delay="0">
                                              <p:tgtEl>
                                                <p:sldTgt/>
                                              </p:tgtEl>
                                            </p:cond>
                                          </p:endCondLst>
                                        </p:cTn>
                                        <p:tgtEl>
                                          <p:sndTgt r:embed="rId9" name="Pong"/>
                                        </p:tgtEl>
                                      </p:cMediaNode>
                                    </p:audio>
                                  </p:sub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8" fill="hold" nodeType="clickEffect">
                                  <p:stCondLst>
                                    <p:cond delay="0"/>
                                  </p:stCondLst>
                                  <p:childTnLst>
                                    <p:set>
                                      <p:cBhvr>
                                        <p:cTn id="102" dur="1" fill="hold">
                                          <p:stCondLst>
                                            <p:cond delay="0"/>
                                          </p:stCondLst>
                                        </p:cTn>
                                        <p:tgtEl>
                                          <p:spTgt spid="388409"/>
                                        </p:tgtEl>
                                        <p:attrNameLst>
                                          <p:attrName>style.visibility</p:attrName>
                                        </p:attrNameLst>
                                      </p:cBhvr>
                                      <p:to>
                                        <p:strVal val="visible"/>
                                      </p:to>
                                    </p:set>
                                    <p:animEffect transition="in" filter="wipe(left)">
                                      <p:cBhvr>
                                        <p:cTn id="103" dur="500"/>
                                        <p:tgtEl>
                                          <p:spTgt spid="388409"/>
                                        </p:tgtEl>
                                      </p:cBhvr>
                                    </p:animEffect>
                                  </p:childTnLst>
                                  <p:subTnLst>
                                    <p:audio>
                                      <p:cMediaNode>
                                        <p:cTn display="0" masterRel="sameClick">
                                          <p:stCondLst>
                                            <p:cond evt="begin" delay="0">
                                              <p:tn val="101"/>
                                            </p:cond>
                                          </p:stCondLst>
                                          <p:endCondLst>
                                            <p:cond evt="onStopAudio" delay="0">
                                              <p:tgtEl>
                                                <p:sldTgt/>
                                              </p:tgtEl>
                                            </p:cond>
                                          </p:endCondLst>
                                        </p:cTn>
                                        <p:tgtEl>
                                          <p:sndTgt r:embed="rId4" name="Vibro Up"/>
                                        </p:tgtEl>
                                      </p:cMediaNode>
                                    </p:audio>
                                  </p:subTnLst>
                                </p:cTn>
                              </p:par>
                            </p:childTnLst>
                          </p:cTn>
                        </p:par>
                      </p:childTnLst>
                    </p:cTn>
                  </p:par>
                  <p:par>
                    <p:cTn id="104" fill="hold" nodeType="clickPar">
                      <p:stCondLst>
                        <p:cond delay="indefinite"/>
                      </p:stCondLst>
                      <p:childTnLst>
                        <p:par>
                          <p:cTn id="105" fill="hold" nodeType="withGroup">
                            <p:stCondLst>
                              <p:cond delay="0"/>
                            </p:stCondLst>
                            <p:childTnLst>
                              <p:par>
                                <p:cTn id="106" presetID="22" presetClass="entr" presetSubtype="8" fill="hold" nodeType="clickEffect">
                                  <p:stCondLst>
                                    <p:cond delay="0"/>
                                  </p:stCondLst>
                                  <p:childTnLst>
                                    <p:set>
                                      <p:cBhvr>
                                        <p:cTn id="107" dur="1" fill="hold">
                                          <p:stCondLst>
                                            <p:cond delay="0"/>
                                          </p:stCondLst>
                                        </p:cTn>
                                        <p:tgtEl>
                                          <p:spTgt spid="388429"/>
                                        </p:tgtEl>
                                        <p:attrNameLst>
                                          <p:attrName>style.visibility</p:attrName>
                                        </p:attrNameLst>
                                      </p:cBhvr>
                                      <p:to>
                                        <p:strVal val="visible"/>
                                      </p:to>
                                    </p:set>
                                    <p:animEffect transition="in" filter="wipe(left)">
                                      <p:cBhvr>
                                        <p:cTn id="108" dur="500"/>
                                        <p:tgtEl>
                                          <p:spTgt spid="388429"/>
                                        </p:tgtEl>
                                      </p:cBhvr>
                                    </p:animEffect>
                                  </p:childTnLst>
                                  <p:subTnLst>
                                    <p:audio>
                                      <p:cMediaNode>
                                        <p:cTn display="0" masterRel="sameClick">
                                          <p:stCondLst>
                                            <p:cond evt="begin" delay="0">
                                              <p:tn val="106"/>
                                            </p:cond>
                                          </p:stCondLst>
                                          <p:endCondLst>
                                            <p:cond evt="onStopAudio" delay="0">
                                              <p:tgtEl>
                                                <p:sldTgt/>
                                              </p:tgtEl>
                                            </p:cond>
                                          </p:endCondLst>
                                        </p:cTn>
                                        <p:tgtEl>
                                          <p:sndTgt r:embed="rId4" name="Vibro Up"/>
                                        </p:tgtEl>
                                      </p:cMediaNode>
                                    </p:audio>
                                  </p:subTnLst>
                                </p:cTn>
                              </p:par>
                            </p:childTnLst>
                          </p:cTn>
                        </p:par>
                      </p:childTnLst>
                    </p:cTn>
                  </p:par>
                  <p:par>
                    <p:cTn id="109" fill="hold" nodeType="clickPar">
                      <p:stCondLst>
                        <p:cond delay="indefinite"/>
                      </p:stCondLst>
                      <p:childTnLst>
                        <p:par>
                          <p:cTn id="110" fill="hold" nodeType="withGroup">
                            <p:stCondLst>
                              <p:cond delay="0"/>
                            </p:stCondLst>
                            <p:childTnLst>
                              <p:par>
                                <p:cTn id="111" presetID="22" presetClass="entr" presetSubtype="8" fill="hold" nodeType="clickEffect">
                                  <p:stCondLst>
                                    <p:cond delay="0"/>
                                  </p:stCondLst>
                                  <p:childTnLst>
                                    <p:set>
                                      <p:cBhvr>
                                        <p:cTn id="112" dur="1" fill="hold">
                                          <p:stCondLst>
                                            <p:cond delay="0"/>
                                          </p:stCondLst>
                                        </p:cTn>
                                        <p:tgtEl>
                                          <p:spTgt spid="388430"/>
                                        </p:tgtEl>
                                        <p:attrNameLst>
                                          <p:attrName>style.visibility</p:attrName>
                                        </p:attrNameLst>
                                      </p:cBhvr>
                                      <p:to>
                                        <p:strVal val="visible"/>
                                      </p:to>
                                    </p:set>
                                    <p:animEffect transition="in" filter="wipe(left)">
                                      <p:cBhvr>
                                        <p:cTn id="113" dur="500"/>
                                        <p:tgtEl>
                                          <p:spTgt spid="388430"/>
                                        </p:tgtEl>
                                      </p:cBhvr>
                                    </p:animEffect>
                                  </p:childTnLst>
                                  <p:subTnLst>
                                    <p:audio>
                                      <p:cMediaNode>
                                        <p:cTn display="0" masterRel="sameClick">
                                          <p:stCondLst>
                                            <p:cond evt="begin" delay="0">
                                              <p:tn val="111"/>
                                            </p:cond>
                                          </p:stCondLst>
                                          <p:endCondLst>
                                            <p:cond evt="onStopAudio" delay="0">
                                              <p:tgtEl>
                                                <p:sldTgt/>
                                              </p:tgtEl>
                                            </p:cond>
                                          </p:endCondLst>
                                        </p:cTn>
                                        <p:tgtEl>
                                          <p:sndTgt r:embed="rId8" name="Chimes"/>
                                        </p:tgtEl>
                                      </p:cMediaNode>
                                    </p:audio>
                                  </p:subTnLst>
                                </p:cTn>
                              </p:par>
                            </p:childTnLst>
                          </p:cTn>
                        </p:par>
                      </p:childTnLst>
                    </p:cTn>
                  </p:par>
                  <p:par>
                    <p:cTn id="114" fill="hold" nodeType="clickPar">
                      <p:stCondLst>
                        <p:cond delay="indefinite"/>
                      </p:stCondLst>
                      <p:childTnLst>
                        <p:par>
                          <p:cTn id="115" fill="hold" nodeType="withGroup">
                            <p:stCondLst>
                              <p:cond delay="0"/>
                            </p:stCondLst>
                            <p:childTnLst>
                              <p:par>
                                <p:cTn id="116" presetID="22" presetClass="entr" presetSubtype="8" fill="hold" nodeType="clickEffect">
                                  <p:stCondLst>
                                    <p:cond delay="0"/>
                                  </p:stCondLst>
                                  <p:childTnLst>
                                    <p:set>
                                      <p:cBhvr>
                                        <p:cTn id="117" dur="1" fill="hold">
                                          <p:stCondLst>
                                            <p:cond delay="0"/>
                                          </p:stCondLst>
                                        </p:cTn>
                                        <p:tgtEl>
                                          <p:spTgt spid="388431"/>
                                        </p:tgtEl>
                                        <p:attrNameLst>
                                          <p:attrName>style.visibility</p:attrName>
                                        </p:attrNameLst>
                                      </p:cBhvr>
                                      <p:to>
                                        <p:strVal val="visible"/>
                                      </p:to>
                                    </p:set>
                                    <p:animEffect transition="in" filter="wipe(left)">
                                      <p:cBhvr>
                                        <p:cTn id="118" dur="500"/>
                                        <p:tgtEl>
                                          <p:spTgt spid="388431"/>
                                        </p:tgtEl>
                                      </p:cBhvr>
                                    </p:animEffect>
                                  </p:childTnLst>
                                  <p:subTnLst>
                                    <p:audio>
                                      <p:cMediaNode>
                                        <p:cTn display="0" masterRel="sameClick">
                                          <p:stCondLst>
                                            <p:cond evt="begin" delay="0">
                                              <p:tn val="116"/>
                                            </p:cond>
                                          </p:stCondLst>
                                          <p:endCondLst>
                                            <p:cond evt="onStopAudio" delay="0">
                                              <p:tgtEl>
                                                <p:sldTgt/>
                                              </p:tgtEl>
                                            </p:cond>
                                          </p:endCondLst>
                                        </p:cTn>
                                        <p:tgtEl>
                                          <p:sndTgt r:embed="rId5" name="String"/>
                                        </p:tgtEl>
                                      </p:cMediaNode>
                                    </p:audio>
                                  </p:subTnLst>
                                </p:cTn>
                              </p:par>
                            </p:childTnLst>
                          </p:cTn>
                        </p:par>
                      </p:childTnLst>
                    </p:cTn>
                  </p:par>
                  <p:par>
                    <p:cTn id="119" fill="hold" nodeType="clickPar">
                      <p:stCondLst>
                        <p:cond delay="indefinite"/>
                      </p:stCondLst>
                      <p:childTnLst>
                        <p:par>
                          <p:cTn id="120" fill="hold" nodeType="withGroup">
                            <p:stCondLst>
                              <p:cond delay="0"/>
                            </p:stCondLst>
                            <p:childTnLst>
                              <p:par>
                                <p:cTn id="121" presetID="34" presetClass="entr" presetSubtype="0" fill="hold" grpId="0" nodeType="clickEffect">
                                  <p:stCondLst>
                                    <p:cond delay="0"/>
                                  </p:stCondLst>
                                  <p:childTnLst>
                                    <p:set>
                                      <p:cBhvr>
                                        <p:cTn id="122" dur="1" fill="hold">
                                          <p:stCondLst>
                                            <p:cond delay="0"/>
                                          </p:stCondLst>
                                        </p:cTn>
                                        <p:tgtEl>
                                          <p:spTgt spid="388420">
                                            <p:txEl>
                                              <p:pRg st="0" end="0"/>
                                            </p:txEl>
                                          </p:spTgt>
                                        </p:tgtEl>
                                        <p:attrNameLst>
                                          <p:attrName>style.visibility</p:attrName>
                                        </p:attrNameLst>
                                      </p:cBhvr>
                                      <p:to>
                                        <p:strVal val="visible"/>
                                      </p:to>
                                    </p:set>
                                    <p:anim from="(-#ppt_w/2)" to="(#ppt_x)" calcmode="lin" valueType="num">
                                      <p:cBhvr>
                                        <p:cTn id="123" dur="600" fill="hold">
                                          <p:stCondLst>
                                            <p:cond delay="0"/>
                                          </p:stCondLst>
                                        </p:cTn>
                                        <p:tgtEl>
                                          <p:spTgt spid="388420">
                                            <p:txEl>
                                              <p:pRg st="0" end="0"/>
                                            </p:txEl>
                                          </p:spTgt>
                                        </p:tgtEl>
                                        <p:attrNameLst>
                                          <p:attrName>ppt_x</p:attrName>
                                        </p:attrNameLst>
                                      </p:cBhvr>
                                    </p:anim>
                                    <p:anim from="0" to="-1.0" calcmode="lin" valueType="num">
                                      <p:cBhvr>
                                        <p:cTn id="124" dur="200" decel="50000" autoRev="1" fill="hold">
                                          <p:stCondLst>
                                            <p:cond delay="600"/>
                                          </p:stCondLst>
                                        </p:cTn>
                                        <p:tgtEl>
                                          <p:spTgt spid="388420">
                                            <p:txEl>
                                              <p:pRg st="0" end="0"/>
                                            </p:txEl>
                                          </p:spTgt>
                                        </p:tgtEl>
                                        <p:attrNameLst>
                                          <p:attrName>xshear</p:attrName>
                                        </p:attrNameLst>
                                      </p:cBhvr>
                                    </p:anim>
                                    <p:animScale>
                                      <p:cBhvr>
                                        <p:cTn id="125" dur="200" decel="100000" autoRev="1" fill="hold">
                                          <p:stCondLst>
                                            <p:cond delay="600"/>
                                          </p:stCondLst>
                                        </p:cTn>
                                        <p:tgtEl>
                                          <p:spTgt spid="388420">
                                            <p:txEl>
                                              <p:pRg st="0" end="0"/>
                                            </p:txEl>
                                          </p:spTgt>
                                        </p:tgtEl>
                                      </p:cBhvr>
                                      <p:from x="100000" y="100000"/>
                                      <p:to x="80000" y="100000"/>
                                    </p:animScale>
                                    <p:anim by="(#ppt_h/3+#ppt_w*0.1)" calcmode="lin" valueType="num">
                                      <p:cBhvr additive="sum">
                                        <p:cTn id="126" dur="200" decel="100000" autoRev="1" fill="hold">
                                          <p:stCondLst>
                                            <p:cond delay="600"/>
                                          </p:stCondLst>
                                        </p:cTn>
                                        <p:tgtEl>
                                          <p:spTgt spid="388420">
                                            <p:txEl>
                                              <p:pRg st="0" end="0"/>
                                            </p:txEl>
                                          </p:spTgt>
                                        </p:tgtEl>
                                        <p:attrNameLst>
                                          <p:attrName>ppt_x</p:attrName>
                                        </p:attrNameLst>
                                      </p:cBhvr>
                                    </p:anim>
                                  </p:childTnLst>
                                  <p:subTnLst>
                                    <p:audio>
                                      <p:cMediaNode>
                                        <p:cTn display="0" masterRel="sameClick">
                                          <p:stCondLst>
                                            <p:cond evt="begin" delay="0">
                                              <p:tn val="121"/>
                                            </p:cond>
                                          </p:stCondLst>
                                          <p:endCondLst>
                                            <p:cond evt="onStopAudio" delay="0">
                                              <p:tgtEl>
                                                <p:sldTgt/>
                                              </p:tgtEl>
                                            </p:cond>
                                          </p:endCondLst>
                                        </p:cTn>
                                        <p:tgtEl>
                                          <p:sndTgt r:embed="rId5" name="String"/>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425" grpId="0" animBg="1" autoUpdateAnimBg="0"/>
      <p:bldP spid="388425" grpId="1" animBg="1"/>
      <p:bldP spid="388126" grpId="0" build="p" autoUpdateAnimBg="0"/>
      <p:bldP spid="388360" grpId="0" build="p" autoUpdateAnimBg="0"/>
      <p:bldP spid="388418" grpId="0" build="p" autoUpdateAnimBg="0"/>
      <p:bldP spid="388419" grpId="0" build="p" autoUpdateAnimBg="0"/>
      <p:bldP spid="388420"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pPr eaLnBrk="1" hangingPunct="1"/>
            <a:r>
              <a:rPr lang="en-US" altLang="en-US" smtClean="0"/>
              <a:t>ATP / ADP cycle</a:t>
            </a:r>
          </a:p>
        </p:txBody>
      </p:sp>
      <p:sp>
        <p:nvSpPr>
          <p:cNvPr id="27650" name="Date Placeholder 4"/>
          <p:cNvSpPr>
            <a:spLocks noGrp="1"/>
          </p:cNvSpPr>
          <p:nvPr>
            <p:ph type="dt" sz="quarter" idx="4294967295"/>
          </p:nvPr>
        </p:nvSpPr>
        <p:spPr>
          <a:xfrm>
            <a:off x="7620000" y="6264275"/>
            <a:ext cx="1524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a:spcBef>
                <a:spcPct val="20000"/>
              </a:spcBef>
              <a:buClr>
                <a:srgbClr val="0F116A"/>
              </a:buClr>
              <a:buSzPct val="120000"/>
              <a:buFont typeface="Wingdings" charset="2"/>
              <a:buChar char="§"/>
              <a:defRPr sz="3000" b="1">
                <a:solidFill>
                  <a:srgbClr val="0F116A"/>
                </a:solidFill>
                <a:latin typeface="Arial" charset="0"/>
              </a:defRPr>
            </a:lvl1pPr>
            <a:lvl2pPr marL="742950" indent="-285750" algn="l">
              <a:spcBef>
                <a:spcPct val="20000"/>
              </a:spcBef>
              <a:buClr>
                <a:schemeClr val="tx1"/>
              </a:buClr>
              <a:buSzPct val="60000"/>
              <a:buFont typeface="Wingdings" charset="2"/>
              <a:buChar char="u"/>
              <a:defRPr sz="2800" b="1">
                <a:solidFill>
                  <a:schemeClr val="tx1"/>
                </a:solidFill>
                <a:latin typeface="Arial" charset="0"/>
              </a:defRPr>
            </a:lvl2pPr>
            <a:lvl3pPr marL="1143000" indent="-228600" algn="l">
              <a:spcBef>
                <a:spcPct val="20000"/>
              </a:spcBef>
              <a:buClr>
                <a:schemeClr val="hlink"/>
              </a:buClr>
              <a:buSzPct val="95000"/>
              <a:buFont typeface="Wingdings" charset="2"/>
              <a:buChar char="§"/>
              <a:defRPr sz="2400" b="1">
                <a:solidFill>
                  <a:srgbClr val="0F116A"/>
                </a:solidFill>
                <a:latin typeface="Arial" charset="0"/>
              </a:defRPr>
            </a:lvl3pPr>
            <a:lvl4pPr marL="1600200" indent="-228600" algn="l">
              <a:spcBef>
                <a:spcPct val="20000"/>
              </a:spcBef>
              <a:buClr>
                <a:schemeClr val="tx1"/>
              </a:buClr>
              <a:buSzPct val="110000"/>
              <a:buFont typeface="Wingdings" charset="2"/>
              <a:buChar char="w"/>
              <a:defRPr sz="2000" b="1">
                <a:solidFill>
                  <a:schemeClr val="tx1"/>
                </a:solidFill>
                <a:latin typeface="Arial" charset="0"/>
              </a:defRPr>
            </a:lvl4pPr>
            <a:lvl5pPr marL="2057400" indent="-228600" algn="l">
              <a:spcBef>
                <a:spcPct val="20000"/>
              </a:spcBef>
              <a:buClr>
                <a:schemeClr val="hlink"/>
              </a:buClr>
              <a:buSzPct val="60000"/>
              <a:buFont typeface="Wingdings" charset="2"/>
              <a:buChar char="n"/>
              <a:defRPr sz="2000" b="1">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9pPr>
          </a:lstStyle>
          <a:p>
            <a:pPr algn="r">
              <a:spcBef>
                <a:spcPct val="0"/>
              </a:spcBef>
              <a:buClrTx/>
              <a:buSzTx/>
              <a:buFontTx/>
              <a:buNone/>
            </a:pPr>
            <a:r>
              <a:rPr lang="en-US" altLang="en-US" sz="1400" smtClean="0">
                <a:solidFill>
                  <a:srgbClr val="40458C"/>
                </a:solidFill>
              </a:rPr>
              <a:t>2005-2006</a:t>
            </a:r>
            <a:endParaRPr lang="en-US" altLang="en-US" sz="1400" b="0" smtClean="0">
              <a:solidFill>
                <a:srgbClr val="40458C"/>
              </a:solidFill>
            </a:endParaRPr>
          </a:p>
        </p:txBody>
      </p:sp>
      <p:pic>
        <p:nvPicPr>
          <p:cNvPr id="2765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0" y="4692650"/>
            <a:ext cx="28194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Rectangle 4"/>
          <p:cNvSpPr>
            <a:spLocks noChangeArrowheads="1"/>
          </p:cNvSpPr>
          <p:nvPr/>
        </p:nvSpPr>
        <p:spPr bwMode="auto">
          <a:xfrm>
            <a:off x="3411538" y="3810000"/>
            <a:ext cx="5334000" cy="762000"/>
          </a:xfrm>
          <a:prstGeom prst="rect">
            <a:avLst/>
          </a:prstGeom>
          <a:solidFill>
            <a:srgbClr val="FFCC1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l">
              <a:spcBef>
                <a:spcPct val="20000"/>
              </a:spcBef>
              <a:buClr>
                <a:srgbClr val="0F116A"/>
              </a:buClr>
              <a:buSzPct val="120000"/>
              <a:buFont typeface="Wingdings" charset="2"/>
              <a:buChar char="§"/>
              <a:defRPr sz="3000" b="1">
                <a:solidFill>
                  <a:srgbClr val="0F116A"/>
                </a:solidFill>
                <a:latin typeface="Arial" charset="0"/>
              </a:defRPr>
            </a:lvl1pPr>
            <a:lvl2pPr marL="742950" indent="-285750" algn="l">
              <a:spcBef>
                <a:spcPct val="20000"/>
              </a:spcBef>
              <a:buClr>
                <a:schemeClr val="tx1"/>
              </a:buClr>
              <a:buSzPct val="60000"/>
              <a:buFont typeface="Wingdings" charset="2"/>
              <a:buChar char="u"/>
              <a:defRPr sz="2800" b="1">
                <a:solidFill>
                  <a:schemeClr val="tx1"/>
                </a:solidFill>
                <a:latin typeface="Arial" charset="0"/>
              </a:defRPr>
            </a:lvl2pPr>
            <a:lvl3pPr marL="1143000" indent="-228600" algn="l">
              <a:spcBef>
                <a:spcPct val="20000"/>
              </a:spcBef>
              <a:buClr>
                <a:schemeClr val="hlink"/>
              </a:buClr>
              <a:buSzPct val="95000"/>
              <a:buFont typeface="Wingdings" charset="2"/>
              <a:buChar char="§"/>
              <a:defRPr sz="2400" b="1">
                <a:solidFill>
                  <a:srgbClr val="0F116A"/>
                </a:solidFill>
                <a:latin typeface="Arial" charset="0"/>
              </a:defRPr>
            </a:lvl3pPr>
            <a:lvl4pPr marL="1600200" indent="-228600" algn="l">
              <a:spcBef>
                <a:spcPct val="20000"/>
              </a:spcBef>
              <a:buClr>
                <a:schemeClr val="tx1"/>
              </a:buClr>
              <a:buSzPct val="110000"/>
              <a:buFont typeface="Wingdings" charset="2"/>
              <a:buChar char="w"/>
              <a:defRPr sz="2000" b="1">
                <a:solidFill>
                  <a:schemeClr val="tx1"/>
                </a:solidFill>
                <a:latin typeface="Arial" charset="0"/>
              </a:defRPr>
            </a:lvl4pPr>
            <a:lvl5pPr marL="2057400" indent="-228600" algn="l">
              <a:spcBef>
                <a:spcPct val="20000"/>
              </a:spcBef>
              <a:buClr>
                <a:schemeClr val="hlink"/>
              </a:buClr>
              <a:buSzPct val="60000"/>
              <a:buFont typeface="Wingdings" charset="2"/>
              <a:buChar char="n"/>
              <a:defRPr sz="2000" b="1">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9pPr>
          </a:lstStyle>
          <a:p>
            <a:pPr algn="ctr" eaLnBrk="0" fontAlgn="base" hangingPunct="0">
              <a:spcBef>
                <a:spcPct val="0"/>
              </a:spcBef>
              <a:spcAft>
                <a:spcPct val="0"/>
              </a:spcAft>
              <a:buClrTx/>
              <a:buSzTx/>
              <a:buFontTx/>
              <a:buNone/>
            </a:pPr>
            <a:r>
              <a:rPr lang="en-US" altLang="en-US" sz="2200"/>
              <a:t>A working muscle recycles over </a:t>
            </a:r>
            <a:br>
              <a:rPr lang="en-US" altLang="en-US" sz="2200"/>
            </a:br>
            <a:r>
              <a:rPr lang="en-US" altLang="en-US" sz="2200"/>
              <a:t>10 million ATPs per second</a:t>
            </a:r>
          </a:p>
        </p:txBody>
      </p:sp>
      <p:pic>
        <p:nvPicPr>
          <p:cNvPr id="27654" name="Picture 8"/>
          <p:cNvPicPr>
            <a:picLocks noChangeAspect="1" noChangeArrowheads="1"/>
          </p:cNvPicPr>
          <p:nvPr/>
        </p:nvPicPr>
        <p:blipFill>
          <a:blip r:embed="rId4">
            <a:extLst>
              <a:ext uri="{28A0092B-C50C-407E-A947-70E740481C1C}">
                <a14:useLocalDpi xmlns:a14="http://schemas.microsoft.com/office/drawing/2010/main" val="0"/>
              </a:ext>
            </a:extLst>
          </a:blip>
          <a:srcRect l="1335" r="2670"/>
          <a:stretch>
            <a:fillRect/>
          </a:stretch>
        </p:blipFill>
        <p:spPr bwMode="auto">
          <a:xfrm>
            <a:off x="3411538" y="1295400"/>
            <a:ext cx="5335587"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4525" y="4648200"/>
            <a:ext cx="1646238"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32725" y="4648200"/>
            <a:ext cx="12350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Rectangle 17"/>
          <p:cNvSpPr>
            <a:spLocks noChangeArrowheads="1"/>
          </p:cNvSpPr>
          <p:nvPr/>
        </p:nvSpPr>
        <p:spPr bwMode="auto">
          <a:xfrm>
            <a:off x="609600" y="1293813"/>
            <a:ext cx="2819400"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defRPr/>
            </a:pPr>
            <a:r>
              <a:rPr lang="en-US" sz="2000" b="1" dirty="0">
                <a:solidFill>
                  <a:srgbClr val="0F116A"/>
                </a:solidFill>
              </a:rPr>
              <a:t>Can’t store ATP</a:t>
            </a:r>
          </a:p>
          <a:p>
            <a:pPr marL="288925" lvl="1" indent="-174625" eaLnBrk="0" fontAlgn="base" hangingPunct="0">
              <a:spcBef>
                <a:spcPct val="0"/>
              </a:spcBef>
              <a:spcAft>
                <a:spcPct val="0"/>
              </a:spcAft>
              <a:buFont typeface="Wingdings" charset="2"/>
              <a:buChar char="§"/>
              <a:defRPr/>
            </a:pPr>
            <a:r>
              <a:rPr lang="en-US" sz="2000" b="1" dirty="0">
                <a:solidFill>
                  <a:srgbClr val="0F116A"/>
                </a:solidFill>
              </a:rPr>
              <a:t>too reactive</a:t>
            </a:r>
          </a:p>
          <a:p>
            <a:pPr marL="288925" lvl="1" indent="-174625" eaLnBrk="0" fontAlgn="base" hangingPunct="0">
              <a:spcBef>
                <a:spcPct val="0"/>
              </a:spcBef>
              <a:spcAft>
                <a:spcPct val="0"/>
              </a:spcAft>
              <a:buFont typeface="Wingdings" charset="2"/>
              <a:buChar char="§"/>
              <a:defRPr/>
            </a:pPr>
            <a:r>
              <a:rPr lang="en-US" sz="2000" b="1" dirty="0">
                <a:solidFill>
                  <a:srgbClr val="0F116A"/>
                </a:solidFill>
              </a:rPr>
              <a:t>transfers P</a:t>
            </a:r>
            <a:r>
              <a:rPr lang="en-US" sz="2000" b="1" baseline="-25000" dirty="0">
                <a:solidFill>
                  <a:srgbClr val="0F116A"/>
                </a:solidFill>
              </a:rPr>
              <a:t>i</a:t>
            </a:r>
            <a:r>
              <a:rPr lang="en-US" sz="2000" b="1" dirty="0">
                <a:solidFill>
                  <a:srgbClr val="0F116A"/>
                </a:solidFill>
              </a:rPr>
              <a:t> too easily</a:t>
            </a:r>
          </a:p>
          <a:p>
            <a:pPr marL="288925" lvl="1" indent="-174625" eaLnBrk="0" fontAlgn="base" hangingPunct="0">
              <a:spcBef>
                <a:spcPct val="0"/>
              </a:spcBef>
              <a:spcAft>
                <a:spcPct val="0"/>
              </a:spcAft>
              <a:buFont typeface="Wingdings" charset="2"/>
              <a:buChar char="§"/>
              <a:defRPr/>
            </a:pPr>
            <a:r>
              <a:rPr lang="en-US" sz="2000" b="1" dirty="0">
                <a:solidFill>
                  <a:srgbClr val="0F116A"/>
                </a:solidFill>
              </a:rPr>
              <a:t>only short term energy storage</a:t>
            </a:r>
          </a:p>
          <a:p>
            <a:pPr marL="569913" lvl="2" indent="-166688" eaLnBrk="0" fontAlgn="base" hangingPunct="0">
              <a:spcBef>
                <a:spcPct val="0"/>
              </a:spcBef>
              <a:spcAft>
                <a:spcPct val="0"/>
              </a:spcAft>
              <a:buClr>
                <a:srgbClr val="6F89F7"/>
              </a:buClr>
              <a:buFont typeface="Wingdings" charset="2"/>
              <a:buChar char="§"/>
              <a:defRPr/>
            </a:pPr>
            <a:r>
              <a:rPr lang="en-US" b="1" dirty="0">
                <a:solidFill>
                  <a:srgbClr val="40458C"/>
                </a:solidFill>
              </a:rPr>
              <a:t>carbs &amp; fats are long term energy storage</a:t>
            </a:r>
          </a:p>
          <a:p>
            <a:pPr marL="0" lvl="1" eaLnBrk="0" fontAlgn="base" hangingPunct="0">
              <a:spcBef>
                <a:spcPct val="0"/>
              </a:spcBef>
              <a:spcAft>
                <a:spcPct val="0"/>
              </a:spcAft>
              <a:buClr>
                <a:srgbClr val="6F89F7"/>
              </a:buClr>
              <a:defRPr/>
            </a:pPr>
            <a:endParaRPr lang="en-US" b="1" dirty="0">
              <a:solidFill>
                <a:srgbClr val="40458C"/>
              </a:solidFill>
            </a:endParaRPr>
          </a:p>
          <a:p>
            <a:pPr marL="0" lvl="1" eaLnBrk="0" fontAlgn="base" hangingPunct="0">
              <a:spcBef>
                <a:spcPct val="0"/>
              </a:spcBef>
              <a:spcAft>
                <a:spcPct val="0"/>
              </a:spcAft>
              <a:buClr>
                <a:srgbClr val="6F89F7"/>
              </a:buClr>
              <a:defRPr/>
            </a:pPr>
            <a:endParaRPr lang="en-US" b="1" dirty="0">
              <a:solidFill>
                <a:srgbClr val="40458C"/>
              </a:solidFill>
            </a:endParaRPr>
          </a:p>
          <a:p>
            <a:pPr marL="0" lvl="1" eaLnBrk="0" fontAlgn="base" hangingPunct="0">
              <a:spcBef>
                <a:spcPct val="0"/>
              </a:spcBef>
              <a:spcAft>
                <a:spcPct val="0"/>
              </a:spcAft>
              <a:buClr>
                <a:srgbClr val="6F89F7"/>
              </a:buClr>
              <a:defRPr/>
            </a:pPr>
            <a:endParaRPr lang="en-US" b="1" dirty="0">
              <a:solidFill>
                <a:srgbClr val="40458C"/>
              </a:solidFill>
            </a:endParaRPr>
          </a:p>
          <a:p>
            <a:pPr marL="112713" lvl="1" indent="-166688" eaLnBrk="0" fontAlgn="base" hangingPunct="0">
              <a:spcBef>
                <a:spcPct val="0"/>
              </a:spcBef>
              <a:spcAft>
                <a:spcPct val="0"/>
              </a:spcAft>
              <a:buClr>
                <a:srgbClr val="6F89F7"/>
              </a:buClr>
              <a:buFont typeface="Wingdings" charset="2"/>
              <a:buChar char="§"/>
              <a:defRPr/>
            </a:pPr>
            <a:endParaRPr lang="en-US" b="1" dirty="0">
              <a:solidFill>
                <a:srgbClr val="40458C"/>
              </a:solidFill>
            </a:endParaRPr>
          </a:p>
        </p:txBody>
      </p:sp>
    </p:spTree>
    <p:extLst>
      <p:ext uri="{BB962C8B-B14F-4D97-AF65-F5344CB8AC3E}">
        <p14:creationId xmlns:p14="http://schemas.microsoft.com/office/powerpoint/2010/main" val="128207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dirty="0" smtClean="0"/>
              <a:t>What’s the point?</a:t>
            </a:r>
          </a:p>
        </p:txBody>
      </p:sp>
      <p:sp>
        <p:nvSpPr>
          <p:cNvPr id="28675" name="Rectangle 3" descr="Rectangle: Click to edit Master text styles&#10;Second level&#10;Third level&#10;Fourth level&#10;Fifth level"/>
          <p:cNvSpPr>
            <a:spLocks noGrp="1" noChangeArrowheads="1"/>
          </p:cNvSpPr>
          <p:nvPr>
            <p:ph idx="1"/>
          </p:nvPr>
        </p:nvSpPr>
        <p:spPr>
          <a:xfrm>
            <a:off x="838200" y="1371600"/>
            <a:ext cx="7772400" cy="2743200"/>
          </a:xfrm>
        </p:spPr>
        <p:txBody>
          <a:bodyPr/>
          <a:lstStyle/>
          <a:p>
            <a:pPr eaLnBrk="1" hangingPunct="1">
              <a:lnSpc>
                <a:spcPct val="90000"/>
              </a:lnSpc>
            </a:pPr>
            <a:r>
              <a:rPr lang="en-US" altLang="en-US" dirty="0" smtClean="0"/>
              <a:t>Cells spend a lot of time making ATP!</a:t>
            </a:r>
          </a:p>
          <a:p>
            <a:pPr eaLnBrk="1" hangingPunct="1">
              <a:lnSpc>
                <a:spcPct val="90000"/>
              </a:lnSpc>
            </a:pPr>
            <a:endParaRPr lang="en-US" altLang="en-US" dirty="0" smtClean="0"/>
          </a:p>
          <a:p>
            <a:pPr algn="ctr" eaLnBrk="1" hangingPunct="1">
              <a:lnSpc>
                <a:spcPct val="90000"/>
              </a:lnSpc>
              <a:buFontTx/>
              <a:buNone/>
            </a:pPr>
            <a:r>
              <a:rPr lang="en-US" altLang="en-US" sz="4200" dirty="0" smtClean="0">
                <a:solidFill>
                  <a:srgbClr val="CC0000"/>
                </a:solidFill>
              </a:rPr>
              <a:t>“WHY?”</a:t>
            </a:r>
          </a:p>
          <a:p>
            <a:pPr algn="ctr" eaLnBrk="1" hangingPunct="1">
              <a:lnSpc>
                <a:spcPct val="90000"/>
              </a:lnSpc>
              <a:buFontTx/>
              <a:buNone/>
            </a:pPr>
            <a:r>
              <a:rPr lang="en-US" altLang="en-US" sz="3200" b="0" i="1" dirty="0" smtClean="0">
                <a:solidFill>
                  <a:srgbClr val="CC0000"/>
                </a:solidFill>
              </a:rPr>
              <a:t>For chemical, mechanical, </a:t>
            </a:r>
          </a:p>
          <a:p>
            <a:pPr algn="ctr" eaLnBrk="1" hangingPunct="1">
              <a:lnSpc>
                <a:spcPct val="90000"/>
              </a:lnSpc>
              <a:buFontTx/>
              <a:buNone/>
            </a:pPr>
            <a:r>
              <a:rPr lang="en-US" altLang="en-US" sz="3200" b="0" i="1" dirty="0" smtClean="0">
                <a:solidFill>
                  <a:srgbClr val="CC0000"/>
                </a:solidFill>
              </a:rPr>
              <a:t>and transport work</a:t>
            </a:r>
          </a:p>
          <a:p>
            <a:pPr algn="ctr" eaLnBrk="1" hangingPunct="1">
              <a:lnSpc>
                <a:spcPct val="90000"/>
              </a:lnSpc>
              <a:buFontTx/>
              <a:buNone/>
            </a:pPr>
            <a:endParaRPr lang="en-US" altLang="en-US" dirty="0" smtClean="0"/>
          </a:p>
        </p:txBody>
      </p:sp>
      <p:pic>
        <p:nvPicPr>
          <p:cNvPr id="2867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67404">
            <a:off x="609600" y="4267200"/>
            <a:ext cx="16430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AutoShape 8"/>
          <p:cNvSpPr>
            <a:spLocks noChangeArrowheads="1"/>
          </p:cNvSpPr>
          <p:nvPr/>
        </p:nvSpPr>
        <p:spPr bwMode="auto">
          <a:xfrm>
            <a:off x="2209800" y="4267200"/>
            <a:ext cx="1905000" cy="1752600"/>
          </a:xfrm>
          <a:prstGeom prst="wedgeEllipseCallout">
            <a:avLst>
              <a:gd name="adj1" fmla="val -62583"/>
              <a:gd name="adj2" fmla="val 21560"/>
            </a:avLst>
          </a:prstGeom>
          <a:solidFill>
            <a:srgbClr val="FFEA18"/>
          </a:solidFill>
          <a:ln w="38100">
            <a:solidFill>
              <a:srgbClr val="CC0000"/>
            </a:solidFill>
            <a:miter lim="800000"/>
            <a:headEnd/>
            <a:tailEnd/>
          </a:ln>
        </p:spPr>
        <p:txBody>
          <a:bodyPr lIns="18288" tIns="182880" rIns="18288" bIns="182880" anchor="ctr"/>
          <a:lstStyle>
            <a:lvl1pPr algn="l">
              <a:spcBef>
                <a:spcPct val="20000"/>
              </a:spcBef>
              <a:buClr>
                <a:srgbClr val="0F116A"/>
              </a:buClr>
              <a:buSzPct val="120000"/>
              <a:buFont typeface="Wingdings" charset="2"/>
              <a:buChar char="§"/>
              <a:defRPr sz="3000" b="1">
                <a:solidFill>
                  <a:srgbClr val="0F116A"/>
                </a:solidFill>
                <a:latin typeface="Arial" charset="0"/>
              </a:defRPr>
            </a:lvl1pPr>
            <a:lvl2pPr marL="742950" indent="-285750" algn="l">
              <a:spcBef>
                <a:spcPct val="20000"/>
              </a:spcBef>
              <a:buClr>
                <a:schemeClr val="tx1"/>
              </a:buClr>
              <a:buSzPct val="60000"/>
              <a:buFont typeface="Wingdings" charset="2"/>
              <a:buChar char="u"/>
              <a:defRPr sz="2800" b="1">
                <a:solidFill>
                  <a:schemeClr val="tx1"/>
                </a:solidFill>
                <a:latin typeface="Arial" charset="0"/>
              </a:defRPr>
            </a:lvl2pPr>
            <a:lvl3pPr marL="1143000" indent="-228600" algn="l">
              <a:spcBef>
                <a:spcPct val="20000"/>
              </a:spcBef>
              <a:buClr>
                <a:schemeClr val="hlink"/>
              </a:buClr>
              <a:buSzPct val="95000"/>
              <a:buFont typeface="Wingdings" charset="2"/>
              <a:buChar char="§"/>
              <a:defRPr sz="2400" b="1">
                <a:solidFill>
                  <a:srgbClr val="0F116A"/>
                </a:solidFill>
                <a:latin typeface="Arial" charset="0"/>
              </a:defRPr>
            </a:lvl3pPr>
            <a:lvl4pPr marL="1600200" indent="-228600" algn="l">
              <a:spcBef>
                <a:spcPct val="20000"/>
              </a:spcBef>
              <a:buClr>
                <a:schemeClr val="tx1"/>
              </a:buClr>
              <a:buSzPct val="110000"/>
              <a:buFont typeface="Wingdings" charset="2"/>
              <a:buChar char="w"/>
              <a:defRPr sz="2000" b="1">
                <a:solidFill>
                  <a:schemeClr val="tx1"/>
                </a:solidFill>
                <a:latin typeface="Arial" charset="0"/>
              </a:defRPr>
            </a:lvl4pPr>
            <a:lvl5pPr marL="2057400" indent="-228600" algn="l">
              <a:spcBef>
                <a:spcPct val="20000"/>
              </a:spcBef>
              <a:buClr>
                <a:schemeClr val="hlink"/>
              </a:buClr>
              <a:buSzPct val="60000"/>
              <a:buFont typeface="Wingdings" charset="2"/>
              <a:buChar char="n"/>
              <a:defRPr sz="2000" b="1">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charset="2"/>
              <a:buChar char="n"/>
              <a:defRPr sz="2000" b="1">
                <a:solidFill>
                  <a:schemeClr val="tx1"/>
                </a:solidFill>
                <a:latin typeface="Arial" charset="0"/>
              </a:defRPr>
            </a:lvl9pPr>
          </a:lstStyle>
          <a:p>
            <a:pPr algn="ctr" eaLnBrk="0" fontAlgn="base" hangingPunct="0">
              <a:lnSpc>
                <a:spcPct val="90000"/>
              </a:lnSpc>
              <a:spcBef>
                <a:spcPct val="0"/>
              </a:spcBef>
              <a:spcAft>
                <a:spcPct val="0"/>
              </a:spcAft>
              <a:buClrTx/>
              <a:buSzTx/>
              <a:buFontTx/>
              <a:buNone/>
            </a:pPr>
            <a:r>
              <a:rPr lang="en-US" altLang="en-US" sz="1600">
                <a:latin typeface="Comic Sans MS" charset="0"/>
              </a:rPr>
              <a:t>Make ATP! That’s all I do all day. And no one even notices!</a:t>
            </a:r>
          </a:p>
        </p:txBody>
      </p:sp>
    </p:spTree>
    <p:extLst>
      <p:ext uri="{BB962C8B-B14F-4D97-AF65-F5344CB8AC3E}">
        <p14:creationId xmlns:p14="http://schemas.microsoft.com/office/powerpoint/2010/main" val="31273319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Requirements</a:t>
            </a:r>
            <a:endParaRPr lang="en-US" dirty="0"/>
          </a:p>
        </p:txBody>
      </p:sp>
      <p:sp>
        <p:nvSpPr>
          <p:cNvPr id="3" name="Content Placeholder 2"/>
          <p:cNvSpPr>
            <a:spLocks noGrp="1"/>
          </p:cNvSpPr>
          <p:nvPr>
            <p:ph idx="1"/>
          </p:nvPr>
        </p:nvSpPr>
        <p:spPr/>
        <p:txBody>
          <a:bodyPr/>
          <a:lstStyle/>
          <a:p>
            <a:r>
              <a:rPr lang="en-US" dirty="0" smtClean="0"/>
              <a:t>Life requires energy to run reactions</a:t>
            </a:r>
          </a:p>
          <a:p>
            <a:r>
              <a:rPr lang="en-US" dirty="0"/>
              <a:t>The speed at which reactions occur is one’s metabolic rate</a:t>
            </a:r>
            <a:r>
              <a:rPr lang="en-US" dirty="0" smtClean="0"/>
              <a:t>.</a:t>
            </a:r>
          </a:p>
          <a:p>
            <a:r>
              <a:rPr lang="en-US" dirty="0" smtClean="0"/>
              <a:t>Energy needs correlate to metabolism</a:t>
            </a:r>
          </a:p>
          <a:p>
            <a:r>
              <a:rPr lang="en-US" dirty="0" smtClean="0"/>
              <a:t>Factors affecting energy needs:</a:t>
            </a:r>
          </a:p>
          <a:p>
            <a:pPr marL="971550" lvl="1" indent="-514350">
              <a:buFont typeface="+mj-lt"/>
              <a:buAutoNum type="arabicPeriod"/>
            </a:pPr>
            <a:r>
              <a:rPr lang="en-US" dirty="0" smtClean="0"/>
              <a:t>Animal size</a:t>
            </a:r>
          </a:p>
          <a:p>
            <a:pPr marL="971550" lvl="1" indent="-514350">
              <a:buFont typeface="+mj-lt"/>
              <a:buAutoNum type="arabicPeriod"/>
            </a:pPr>
            <a:r>
              <a:rPr lang="en-US" dirty="0" smtClean="0"/>
              <a:t>Activity</a:t>
            </a:r>
          </a:p>
          <a:p>
            <a:pPr marL="971550" lvl="1" indent="-514350">
              <a:buFont typeface="+mj-lt"/>
              <a:buAutoNum type="arabicPeriod"/>
            </a:pPr>
            <a:r>
              <a:rPr lang="en-US" dirty="0" smtClean="0"/>
              <a:t>Environment</a:t>
            </a:r>
          </a:p>
          <a:p>
            <a:pPr marL="57150" indent="0">
              <a:buNone/>
            </a:pPr>
            <a:endParaRPr lang="en-US" dirty="0"/>
          </a:p>
        </p:txBody>
      </p:sp>
      <p:sp>
        <p:nvSpPr>
          <p:cNvPr id="4" name="TextBox 3"/>
          <p:cNvSpPr txBox="1"/>
          <p:nvPr/>
        </p:nvSpPr>
        <p:spPr>
          <a:xfrm>
            <a:off x="5486400" y="4648200"/>
            <a:ext cx="2895600" cy="1477328"/>
          </a:xfrm>
          <a:prstGeom prst="rect">
            <a:avLst/>
          </a:prstGeom>
          <a:noFill/>
        </p:spPr>
        <p:txBody>
          <a:bodyPr wrap="square" rtlCol="0">
            <a:spAutoFit/>
          </a:bodyPr>
          <a:lstStyle/>
          <a:p>
            <a:r>
              <a:rPr lang="en-US" b="1" i="1" dirty="0" smtClean="0">
                <a:solidFill>
                  <a:srgbClr val="FF0AFF"/>
                </a:solidFill>
              </a:rPr>
              <a:t>Minimum metabolic rate for endotherms = BMR</a:t>
            </a:r>
          </a:p>
          <a:p>
            <a:endParaRPr lang="en-US" b="1" i="1" dirty="0">
              <a:solidFill>
                <a:srgbClr val="FF0AFF"/>
              </a:solidFill>
            </a:endParaRPr>
          </a:p>
          <a:p>
            <a:r>
              <a:rPr lang="en-US" b="1" i="1" dirty="0" smtClean="0">
                <a:solidFill>
                  <a:srgbClr val="FF0AFF"/>
                </a:solidFill>
              </a:rPr>
              <a:t>Minimum metabolic rate for </a:t>
            </a:r>
            <a:r>
              <a:rPr lang="en-US" b="1" i="1" dirty="0" err="1" smtClean="0">
                <a:solidFill>
                  <a:srgbClr val="FF0AFF"/>
                </a:solidFill>
              </a:rPr>
              <a:t>ectotherms</a:t>
            </a:r>
            <a:r>
              <a:rPr lang="en-US" b="1" i="1" dirty="0" smtClean="0">
                <a:solidFill>
                  <a:srgbClr val="FF0AFF"/>
                </a:solidFill>
              </a:rPr>
              <a:t> = SMR</a:t>
            </a:r>
            <a:endParaRPr lang="en-US" b="1" i="1" dirty="0">
              <a:solidFill>
                <a:srgbClr val="FF0AFF"/>
              </a:solidFill>
            </a:endParaRPr>
          </a:p>
        </p:txBody>
      </p:sp>
    </p:spTree>
    <p:extLst>
      <p:ext uri="{BB962C8B-B14F-4D97-AF65-F5344CB8AC3E}">
        <p14:creationId xmlns:p14="http://schemas.microsoft.com/office/powerpoint/2010/main" val="18831977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4" descr="40_17AnimalBioenergetics-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41898"/>
            <a:ext cx="5791200" cy="67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3" name="Rectangle 2"/>
          <p:cNvSpPr>
            <a:spLocks noGrp="1" noChangeArrowheads="1"/>
          </p:cNvSpPr>
          <p:nvPr>
            <p:ph type="title" idx="4294967295"/>
          </p:nvPr>
        </p:nvSpPr>
        <p:spPr>
          <a:xfrm>
            <a:off x="457200" y="1905000"/>
            <a:ext cx="2590800" cy="1676400"/>
          </a:xfrm>
        </p:spPr>
        <p:txBody>
          <a:bodyPr/>
          <a:lstStyle/>
          <a:p>
            <a:pPr algn="ctr" eaLnBrk="1" hangingPunct="1"/>
            <a:r>
              <a:rPr lang="en-US" sz="2400" dirty="0">
                <a:latin typeface="Times New Roman" charset="0"/>
                <a:ea typeface="ヒラギノ角ゴ Pro W3" charset="0"/>
              </a:rPr>
              <a:t>Bioenergetics of an </a:t>
            </a:r>
            <a:r>
              <a:rPr lang="en-US" sz="2400" dirty="0" smtClean="0">
                <a:latin typeface="Times New Roman" charset="0"/>
                <a:ea typeface="ヒラギノ角ゴ Pro W3" charset="0"/>
              </a:rPr>
              <a:t>animal</a:t>
            </a:r>
            <a:endParaRPr lang="en-US" sz="2400" dirty="0">
              <a:latin typeface="Times New Roman" charset="0"/>
              <a:ea typeface="ヒラギノ角ゴ Pro W3" charset="0"/>
            </a:endParaRPr>
          </a:p>
        </p:txBody>
      </p:sp>
    </p:spTree>
    <p:extLst>
      <p:ext uri="{BB962C8B-B14F-4D97-AF65-F5344CB8AC3E}">
        <p14:creationId xmlns:p14="http://schemas.microsoft.com/office/powerpoint/2010/main" val="15716067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Metabolic Rate</a:t>
            </a:r>
            <a:endParaRPr lang="en-US" dirty="0"/>
          </a:p>
        </p:txBody>
      </p:sp>
      <p:sp>
        <p:nvSpPr>
          <p:cNvPr id="3" name="Content Placeholder 2"/>
          <p:cNvSpPr>
            <a:spLocks noGrp="1"/>
          </p:cNvSpPr>
          <p:nvPr>
            <p:ph idx="1"/>
          </p:nvPr>
        </p:nvSpPr>
        <p:spPr>
          <a:xfrm>
            <a:off x="838200" y="1371600"/>
            <a:ext cx="8153400" cy="4419600"/>
          </a:xfrm>
        </p:spPr>
        <p:txBody>
          <a:bodyPr/>
          <a:lstStyle/>
          <a:p>
            <a:r>
              <a:rPr lang="en-US" dirty="0" smtClean="0"/>
              <a:t>Find amount of heat loss or O</a:t>
            </a:r>
            <a:r>
              <a:rPr lang="en-US" baseline="-25000" dirty="0" smtClean="0"/>
              <a:t>2</a:t>
            </a:r>
            <a:r>
              <a:rPr lang="en-US" dirty="0" smtClean="0"/>
              <a:t> consumed or CO</a:t>
            </a:r>
            <a:r>
              <a:rPr lang="en-US" baseline="-25000" dirty="0" smtClean="0"/>
              <a:t>2</a:t>
            </a:r>
            <a:r>
              <a:rPr lang="en-US" dirty="0" smtClean="0"/>
              <a:t> produced</a:t>
            </a:r>
            <a:endParaRPr lang="en-US" dirty="0"/>
          </a:p>
        </p:txBody>
      </p:sp>
      <p:pic>
        <p:nvPicPr>
          <p:cNvPr id="4" name="Picture 4" descr="40_18MeasuringO2Use-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31" y="4906668"/>
            <a:ext cx="3962400" cy="1951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capture-14CFF9393155E9830B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1508" y="2362200"/>
            <a:ext cx="5155938" cy="3492500"/>
          </a:xfrm>
          <a:prstGeom prst="rect">
            <a:avLst/>
          </a:prstGeom>
        </p:spPr>
      </p:pic>
    </p:spTree>
    <p:extLst>
      <p:ext uri="{BB962C8B-B14F-4D97-AF65-F5344CB8AC3E}">
        <p14:creationId xmlns:p14="http://schemas.microsoft.com/office/powerpoint/2010/main" val="16444966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Size Matters!</a:t>
            </a:r>
            <a:endParaRPr lang="en-US" dirty="0"/>
          </a:p>
        </p:txBody>
      </p:sp>
      <p:sp>
        <p:nvSpPr>
          <p:cNvPr id="3" name="Content Placeholder 2"/>
          <p:cNvSpPr>
            <a:spLocks noGrp="1"/>
          </p:cNvSpPr>
          <p:nvPr>
            <p:ph idx="1"/>
          </p:nvPr>
        </p:nvSpPr>
        <p:spPr>
          <a:xfrm>
            <a:off x="685800" y="1295400"/>
            <a:ext cx="7772400" cy="4419600"/>
          </a:xfrm>
        </p:spPr>
        <p:txBody>
          <a:bodyPr/>
          <a:lstStyle/>
          <a:p>
            <a:r>
              <a:rPr lang="en-US" dirty="0" smtClean="0"/>
              <a:t>Energy needs for body mass is inversely related to body size.  WHY?</a:t>
            </a:r>
            <a:endParaRPr lang="en-US" dirty="0"/>
          </a:p>
          <a:p>
            <a:pPr lvl="1"/>
            <a:r>
              <a:rPr lang="en-US" dirty="0" smtClean="0"/>
              <a:t>More O2, respiratory rate and heart rate</a:t>
            </a:r>
          </a:p>
        </p:txBody>
      </p:sp>
      <p:pic>
        <p:nvPicPr>
          <p:cNvPr id="7" name="Picture 6" descr="s182_2_006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3200400"/>
            <a:ext cx="6819517" cy="3189386"/>
          </a:xfrm>
          <a:prstGeom prst="rect">
            <a:avLst/>
          </a:prstGeom>
        </p:spPr>
      </p:pic>
    </p:spTree>
    <p:extLst>
      <p:ext uri="{BB962C8B-B14F-4D97-AF65-F5344CB8AC3E}">
        <p14:creationId xmlns:p14="http://schemas.microsoft.com/office/powerpoint/2010/main" val="1363444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46" name="Shape 46"/>
          <p:cNvPicPr preferRelativeResize="0"/>
          <p:nvPr/>
        </p:nvPicPr>
        <p:blipFill rotWithShape="1">
          <a:blip r:embed="rId3">
            <a:alphaModFix/>
          </a:blip>
          <a:srcRect/>
          <a:stretch/>
        </p:blipFill>
        <p:spPr>
          <a:xfrm>
            <a:off x="5105400" y="3124200"/>
            <a:ext cx="3414539" cy="3097316"/>
          </a:xfrm>
          <a:prstGeom prst="rect">
            <a:avLst/>
          </a:prstGeom>
          <a:noFill/>
          <a:ln w="38100" cap="sq">
            <a:solidFill>
              <a:srgbClr val="000000"/>
            </a:solidFill>
            <a:prstDash val="solid"/>
            <a:miter/>
            <a:headEnd type="none" w="med" len="med"/>
            <a:tailEnd type="none" w="med" len="med"/>
          </a:ln>
        </p:spPr>
      </p:pic>
      <p:sp>
        <p:nvSpPr>
          <p:cNvPr id="47" name="Shape 47"/>
          <p:cNvSpPr txBox="1">
            <a:spLocks noGrp="1"/>
          </p:cNvSpPr>
          <p:nvPr>
            <p:ph type="title"/>
          </p:nvPr>
        </p:nvSpPr>
        <p:spPr>
          <a:xfrm>
            <a:off x="457200" y="30480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i="0" u="none" strike="noStrike" cap="none" baseline="0" dirty="0">
                <a:ea typeface="Open Sans"/>
                <a:cs typeface="Open Sans"/>
                <a:sym typeface="Open Sans"/>
              </a:rPr>
              <a:t>The First Law of Thermodynamics</a:t>
            </a:r>
          </a:p>
        </p:txBody>
      </p:sp>
      <p:sp>
        <p:nvSpPr>
          <p:cNvPr id="48" name="Shape 48"/>
          <p:cNvSpPr txBox="1">
            <a:spLocks noGrp="1"/>
          </p:cNvSpPr>
          <p:nvPr>
            <p:ph idx="1"/>
          </p:nvPr>
        </p:nvSpPr>
        <p:spPr>
          <a:xfrm>
            <a:off x="762000" y="1219200"/>
            <a:ext cx="8061393" cy="558069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Open Sans"/>
              <a:buNone/>
            </a:pPr>
            <a:r>
              <a:rPr lang="en-US" sz="3200" b="0" i="1" u="sng" strike="noStrike" cap="none" baseline="0" dirty="0">
                <a:solidFill>
                  <a:schemeClr val="dk1"/>
                </a:solidFill>
                <a:ea typeface="Open Sans"/>
                <a:cs typeface="Open Sans"/>
                <a:sym typeface="Open Sans"/>
              </a:rPr>
              <a:t>Energy cannot be created or destroyed, only transformed.</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Living systems need to continually acquire and transform energy </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in order to remain </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alive.</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latin typeface="Open Sans"/>
                <a:ea typeface="Open Sans"/>
                <a:cs typeface="Open Sans"/>
                <a:sym typeface="Open Sans"/>
              </a:rPr>
              <a:t> </a:t>
            </a:r>
          </a:p>
          <a:p>
            <a:pPr marL="0" marR="0" lvl="0" indent="0" algn="l" rtl="0">
              <a:lnSpc>
                <a:spcPct val="90000"/>
              </a:lnSpc>
              <a:spcBef>
                <a:spcPts val="640"/>
              </a:spcBef>
              <a:buClr>
                <a:schemeClr val="dk1"/>
              </a:buClr>
              <a:buSzPct val="25000"/>
              <a:buFont typeface="Open Sans"/>
              <a:buNone/>
            </a:pPr>
            <a:r>
              <a:rPr lang="en-US" sz="3200" b="1" i="0" u="none" strike="noStrike" cap="none" baseline="0" dirty="0">
                <a:solidFill>
                  <a:schemeClr val="dk1"/>
                </a:solidFill>
                <a:ea typeface="Open Sans"/>
                <a:cs typeface="Open Sans"/>
                <a:sym typeface="Open Sans"/>
              </a:rPr>
              <a:t>“</a:t>
            </a:r>
            <a:r>
              <a:rPr lang="en-US" sz="3200" b="1" i="0" u="none" strike="noStrike" cap="none" baseline="0" dirty="0">
                <a:solidFill>
                  <a:schemeClr val="tx2"/>
                </a:solidFill>
                <a:ea typeface="Open Sans"/>
                <a:cs typeface="Open Sans"/>
                <a:sym typeface="Open Sans"/>
              </a:rPr>
              <a:t>Free energy</a:t>
            </a:r>
            <a:r>
              <a:rPr lang="en-US" sz="3200" b="1" i="0" u="none" strike="noStrike" cap="none" baseline="0" dirty="0">
                <a:solidFill>
                  <a:schemeClr val="dk1"/>
                </a:solidFill>
                <a:ea typeface="Open Sans"/>
                <a:cs typeface="Open Sans"/>
                <a:sym typeface="Open Sans"/>
              </a:rPr>
              <a:t>”</a:t>
            </a:r>
            <a:r>
              <a:rPr lang="en-US" sz="3200" b="0" i="0" u="none" strike="noStrike" cap="none" baseline="0" dirty="0">
                <a:solidFill>
                  <a:schemeClr val="dk1"/>
                </a:solidFill>
                <a:ea typeface="Open Sans"/>
                <a:cs typeface="Open Sans"/>
                <a:sym typeface="Open Sans"/>
              </a:rPr>
              <a:t>:  The </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energy available in a </a:t>
            </a:r>
          </a:p>
          <a:p>
            <a:pPr marL="0" marR="0" lvl="0" indent="0" algn="l" rtl="0">
              <a:lnSpc>
                <a:spcPct val="90000"/>
              </a:lnSpc>
              <a:spcBef>
                <a:spcPts val="64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system to do work.</a:t>
            </a:r>
          </a:p>
          <a:p>
            <a:pPr marL="0" marR="0" lvl="0" indent="0" algn="l" rtl="0">
              <a:lnSpc>
                <a:spcPct val="90000"/>
              </a:lnSpc>
              <a:spcBef>
                <a:spcPts val="640"/>
              </a:spcBef>
              <a:buClr>
                <a:schemeClr val="dk1"/>
              </a:buClr>
              <a:buFont typeface="Open Sans"/>
              <a:buNone/>
            </a:pPr>
            <a:endParaRPr sz="3200" b="0" i="0" u="none" strike="noStrike" cap="none" baseline="0" dirty="0">
              <a:solidFill>
                <a:schemeClr val="dk1"/>
              </a:solidFill>
              <a:latin typeface="Open Sans"/>
              <a:ea typeface="Open Sans"/>
              <a:cs typeface="Open Sans"/>
              <a:sym typeface="Open Sans"/>
            </a:endParaRPr>
          </a:p>
        </p:txBody>
      </p:sp>
    </p:spTree>
    <p:extLst>
      <p:ext uri="{BB962C8B-B14F-4D97-AF65-F5344CB8AC3E}">
        <p14:creationId xmlns:p14="http://schemas.microsoft.com/office/powerpoint/2010/main" val="1406776285"/>
      </p:ext>
    </p:extLst>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to </a:t>
            </a:r>
            <a:r>
              <a:rPr lang="en-US" dirty="0"/>
              <a:t>R</a:t>
            </a:r>
            <a:r>
              <a:rPr lang="en-US" dirty="0" smtClean="0"/>
              <a:t>egulate </a:t>
            </a:r>
            <a:r>
              <a:rPr lang="en-US" dirty="0"/>
              <a:t>M</a:t>
            </a:r>
            <a:r>
              <a:rPr lang="en-US" dirty="0" smtClean="0"/>
              <a:t>etabolism</a:t>
            </a:r>
            <a:endParaRPr lang="en-US" dirty="0"/>
          </a:p>
        </p:txBody>
      </p:sp>
      <p:sp>
        <p:nvSpPr>
          <p:cNvPr id="3" name="Content Placeholder 2"/>
          <p:cNvSpPr>
            <a:spLocks noGrp="1"/>
          </p:cNvSpPr>
          <p:nvPr>
            <p:ph idx="1"/>
          </p:nvPr>
        </p:nvSpPr>
        <p:spPr/>
        <p:txBody>
          <a:bodyPr/>
          <a:lstStyle/>
          <a:p>
            <a:r>
              <a:rPr lang="en-US" dirty="0" smtClean="0"/>
              <a:t>Torpor – state of decreased activity and metabolism to save energy when in difficult conditions</a:t>
            </a:r>
          </a:p>
          <a:p>
            <a:pPr lvl="1"/>
            <a:r>
              <a:rPr lang="en-US" dirty="0" smtClean="0"/>
              <a:t>Hibernation</a:t>
            </a:r>
          </a:p>
          <a:p>
            <a:pPr lvl="1"/>
            <a:r>
              <a:rPr lang="en-US" dirty="0" smtClean="0"/>
              <a:t>Estivation</a:t>
            </a:r>
            <a:endParaRPr lang="en-US" dirty="0"/>
          </a:p>
        </p:txBody>
      </p:sp>
      <p:pic>
        <p:nvPicPr>
          <p:cNvPr id="4" name="Picture 3" descr="Unknown-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4289669"/>
            <a:ext cx="3187700" cy="2552700"/>
          </a:xfrm>
          <a:prstGeom prst="rect">
            <a:avLst/>
          </a:prstGeom>
        </p:spPr>
      </p:pic>
      <p:pic>
        <p:nvPicPr>
          <p:cNvPr id="5" name="Picture 4" descr="Unknown-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4495800"/>
            <a:ext cx="3810000" cy="2133600"/>
          </a:xfrm>
          <a:prstGeom prst="rect">
            <a:avLst/>
          </a:prstGeom>
        </p:spPr>
      </p:pic>
      <p:pic>
        <p:nvPicPr>
          <p:cNvPr id="6" name="Picture 5" descr="images-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2438400"/>
            <a:ext cx="2857500" cy="2857500"/>
          </a:xfrm>
          <a:prstGeom prst="rect">
            <a:avLst/>
          </a:prstGeom>
        </p:spPr>
      </p:pic>
    </p:spTree>
    <p:extLst>
      <p:ext uri="{BB962C8B-B14F-4D97-AF65-F5344CB8AC3E}">
        <p14:creationId xmlns:p14="http://schemas.microsoft.com/office/powerpoint/2010/main" val="18227463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Thermoregulation</a:t>
            </a:r>
            <a:endParaRPr lang="en-US" dirty="0"/>
          </a:p>
        </p:txBody>
      </p:sp>
      <p:sp>
        <p:nvSpPr>
          <p:cNvPr id="51202" name="Rectangle 2"/>
          <p:cNvSpPr>
            <a:spLocks noGrp="1" noChangeArrowheads="1"/>
          </p:cNvSpPr>
          <p:nvPr>
            <p:ph idx="1"/>
          </p:nvPr>
        </p:nvSpPr>
        <p:spPr>
          <a:xfrm>
            <a:off x="838200" y="1371600"/>
            <a:ext cx="7772400" cy="4953000"/>
          </a:xfrm>
        </p:spPr>
        <p:txBody>
          <a:bodyPr/>
          <a:lstStyle/>
          <a:p>
            <a:pPr marL="609600" indent="-609600" eaLnBrk="1" hangingPunct="1"/>
            <a:r>
              <a:rPr lang="en-US" sz="2800" dirty="0">
                <a:latin typeface="Arial" charset="0"/>
                <a:ea typeface="ヒラギノ角ゴ Pro W3" charset="0"/>
              </a:rPr>
              <a:t>Heat regulation in mammals often involves the </a:t>
            </a:r>
            <a:r>
              <a:rPr lang="en-US" sz="2800" b="1" dirty="0">
                <a:latin typeface="Arial" charset="0"/>
                <a:ea typeface="ヒラギノ角ゴ Pro W3" charset="0"/>
              </a:rPr>
              <a:t>integumentary system</a:t>
            </a:r>
            <a:r>
              <a:rPr lang="en-US" sz="2800" dirty="0">
                <a:latin typeface="Arial" charset="0"/>
                <a:ea typeface="ヒラギノ角ゴ Pro W3" charset="0"/>
              </a:rPr>
              <a:t>: skin, hair, and nails </a:t>
            </a:r>
            <a:endParaRPr lang="en-US" sz="2800" dirty="0" smtClean="0">
              <a:latin typeface="Arial" charset="0"/>
              <a:ea typeface="ヒラギノ角ゴ Pro W3" charset="0"/>
            </a:endParaRPr>
          </a:p>
          <a:p>
            <a:pPr marL="609600" indent="-609600" eaLnBrk="1" hangingPunct="1"/>
            <a:r>
              <a:rPr lang="en-US" sz="2800" dirty="0" smtClean="0">
                <a:latin typeface="Arial" charset="0"/>
                <a:ea typeface="ヒラギノ角ゴ Pro W3" charset="0"/>
              </a:rPr>
              <a:t>Adaptations that help </a:t>
            </a:r>
            <a:r>
              <a:rPr lang="en-US" sz="2800" dirty="0">
                <a:latin typeface="Arial" charset="0"/>
                <a:ea typeface="ヒラギノ角ゴ Pro W3" charset="0"/>
              </a:rPr>
              <a:t>animals </a:t>
            </a:r>
            <a:r>
              <a:rPr lang="en-US" sz="2800" dirty="0" err="1">
                <a:latin typeface="Arial" charset="0"/>
                <a:ea typeface="ヒラギノ角ゴ Pro W3" charset="0"/>
              </a:rPr>
              <a:t>thermoregulate</a:t>
            </a:r>
            <a:r>
              <a:rPr lang="en-US" sz="2800" dirty="0">
                <a:latin typeface="Arial" charset="0"/>
                <a:ea typeface="ヒラギノ角ゴ Pro W3" charset="0"/>
              </a:rPr>
              <a:t>:</a:t>
            </a:r>
          </a:p>
          <a:p>
            <a:pPr marL="1206500" lvl="1" indent="-533400" eaLnBrk="1" hangingPunct="1">
              <a:buFontTx/>
              <a:buAutoNum type="arabicPeriod"/>
            </a:pPr>
            <a:r>
              <a:rPr lang="en-US" sz="2600" dirty="0">
                <a:latin typeface="Arial" charset="0"/>
                <a:ea typeface="ヒラギノ角ゴ Pro W3" charset="0"/>
              </a:rPr>
              <a:t>Insulation</a:t>
            </a:r>
          </a:p>
          <a:p>
            <a:pPr marL="1206500" lvl="1" indent="-533400" eaLnBrk="1" hangingPunct="1">
              <a:buFontTx/>
              <a:buAutoNum type="arabicPeriod"/>
            </a:pPr>
            <a:r>
              <a:rPr lang="en-US" sz="2600" dirty="0">
                <a:latin typeface="Arial" charset="0"/>
                <a:ea typeface="ヒラギノ角ゴ Pro W3" charset="0"/>
              </a:rPr>
              <a:t>Circulatory adaptations</a:t>
            </a:r>
          </a:p>
          <a:p>
            <a:pPr marL="1206500" lvl="1" indent="-533400" eaLnBrk="1" hangingPunct="1">
              <a:buFontTx/>
              <a:buAutoNum type="arabicPeriod"/>
            </a:pPr>
            <a:r>
              <a:rPr lang="en-US" sz="2600" dirty="0">
                <a:latin typeface="Arial" charset="0"/>
                <a:ea typeface="ヒラギノ角ゴ Pro W3" charset="0"/>
              </a:rPr>
              <a:t>Cooling by evaporative heat loss</a:t>
            </a:r>
          </a:p>
          <a:p>
            <a:pPr marL="1206500" lvl="1" indent="-533400" eaLnBrk="1" hangingPunct="1">
              <a:buFontTx/>
              <a:buAutoNum type="arabicPeriod"/>
            </a:pPr>
            <a:r>
              <a:rPr lang="en-US" sz="2600" dirty="0">
                <a:latin typeface="Arial" charset="0"/>
                <a:ea typeface="ヒラギノ角ゴ Pro W3" charset="0"/>
              </a:rPr>
              <a:t>Behavioral responses</a:t>
            </a:r>
          </a:p>
          <a:p>
            <a:pPr marL="1206500" lvl="1" indent="-533400" eaLnBrk="1" hangingPunct="1">
              <a:buFontTx/>
              <a:buAutoNum type="arabicPeriod"/>
            </a:pPr>
            <a:r>
              <a:rPr lang="en-US" sz="2600" dirty="0">
                <a:latin typeface="Arial" charset="0"/>
                <a:ea typeface="ヒラギノ角ゴ Pro W3" charset="0"/>
              </a:rPr>
              <a:t>Adjusting metabolic heat production</a:t>
            </a:r>
            <a:endParaRPr lang="en-US" sz="2400" dirty="0">
              <a:latin typeface="Arial" charset="0"/>
              <a:ea typeface="ヒラギノ角ゴ Pro W3" charset="0"/>
            </a:endParaRPr>
          </a:p>
        </p:txBody>
      </p:sp>
    </p:spTree>
    <p:extLst>
      <p:ext uri="{BB962C8B-B14F-4D97-AF65-F5344CB8AC3E}">
        <p14:creationId xmlns:p14="http://schemas.microsoft.com/office/powerpoint/2010/main" val="29656599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Ectotherms</a:t>
            </a:r>
            <a:r>
              <a:rPr lang="en-US" dirty="0" smtClean="0"/>
              <a:t> vs. Endotherms</a:t>
            </a:r>
            <a:endParaRPr lang="en-US" dirty="0"/>
          </a:p>
        </p:txBody>
      </p:sp>
      <p:sp>
        <p:nvSpPr>
          <p:cNvPr id="14" name="Content Placeholder 13"/>
          <p:cNvSpPr>
            <a:spLocks noGrp="1"/>
          </p:cNvSpPr>
          <p:nvPr>
            <p:ph idx="1"/>
          </p:nvPr>
        </p:nvSpPr>
        <p:spPr>
          <a:xfrm>
            <a:off x="762000" y="1295400"/>
            <a:ext cx="7772400" cy="4419600"/>
          </a:xfrm>
        </p:spPr>
        <p:txBody>
          <a:bodyPr/>
          <a:lstStyle/>
          <a:p>
            <a:r>
              <a:rPr lang="en-US" dirty="0" smtClean="0"/>
              <a:t>Body temperature must be regulated for metabolic reactions</a:t>
            </a:r>
            <a:endParaRPr lang="en-US" dirty="0"/>
          </a:p>
        </p:txBody>
      </p:sp>
      <p:pic>
        <p:nvPicPr>
          <p:cNvPr id="12" name="Picture 11" descr="Ecto_Endotherm_Regulator_Conform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5009" y="1905000"/>
            <a:ext cx="3538991" cy="3368558"/>
          </a:xfrm>
          <a:prstGeom prst="rect">
            <a:avLst/>
          </a:prstGeom>
        </p:spPr>
      </p:pic>
      <p:pic>
        <p:nvPicPr>
          <p:cNvPr id="13" name="Picture 12" descr="slide_7.jpg"/>
          <p:cNvPicPr>
            <a:picLocks noChangeAspect="1"/>
          </p:cNvPicPr>
          <p:nvPr/>
        </p:nvPicPr>
        <p:blipFill rotWithShape="1">
          <a:blip r:embed="rId3">
            <a:extLst>
              <a:ext uri="{28A0092B-C50C-407E-A947-70E740481C1C}">
                <a14:useLocalDpi xmlns:a14="http://schemas.microsoft.com/office/drawing/2010/main" val="0"/>
              </a:ext>
            </a:extLst>
          </a:blip>
          <a:srcRect l="5199" t="23085" r="5175" b="2110"/>
          <a:stretch/>
        </p:blipFill>
        <p:spPr>
          <a:xfrm>
            <a:off x="-25400" y="3375899"/>
            <a:ext cx="5562600" cy="3482101"/>
          </a:xfrm>
          <a:prstGeom prst="rect">
            <a:avLst/>
          </a:prstGeom>
        </p:spPr>
      </p:pic>
    </p:spTree>
    <p:extLst>
      <p:ext uri="{BB962C8B-B14F-4D97-AF65-F5344CB8AC3E}">
        <p14:creationId xmlns:p14="http://schemas.microsoft.com/office/powerpoint/2010/main" val="17030228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305800" cy="762000"/>
          </a:xfrm>
        </p:spPr>
        <p:txBody>
          <a:bodyPr/>
          <a:lstStyle/>
          <a:p>
            <a:r>
              <a:rPr lang="en-US" sz="2800" dirty="0" smtClean="0"/>
              <a:t>Circulatory Adaptations for Thermoregulation</a:t>
            </a:r>
            <a:endParaRPr lang="en-US" sz="2800" dirty="0"/>
          </a:p>
        </p:txBody>
      </p:sp>
      <p:sp>
        <p:nvSpPr>
          <p:cNvPr id="3" name="Content Placeholder 2"/>
          <p:cNvSpPr>
            <a:spLocks noGrp="1"/>
          </p:cNvSpPr>
          <p:nvPr>
            <p:ph idx="1"/>
          </p:nvPr>
        </p:nvSpPr>
        <p:spPr>
          <a:xfrm>
            <a:off x="838200" y="1371600"/>
            <a:ext cx="8077200" cy="4419600"/>
          </a:xfrm>
        </p:spPr>
        <p:txBody>
          <a:bodyPr/>
          <a:lstStyle/>
          <a:p>
            <a:r>
              <a:rPr lang="en-US" dirty="0" smtClean="0"/>
              <a:t>Vasoconstriction or Vasodilation</a:t>
            </a:r>
          </a:p>
          <a:p>
            <a:r>
              <a:rPr lang="en-US" dirty="0" smtClean="0"/>
              <a:t>Counter-current heat exchange</a:t>
            </a:r>
          </a:p>
        </p:txBody>
      </p:sp>
      <p:pic>
        <p:nvPicPr>
          <p:cNvPr id="7" name="Picture 6" descr="biobook_animalmovement_graphik_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2667000"/>
            <a:ext cx="5075928" cy="3989680"/>
          </a:xfrm>
          <a:prstGeom prst="rect">
            <a:avLst/>
          </a:prstGeom>
        </p:spPr>
      </p:pic>
      <p:pic>
        <p:nvPicPr>
          <p:cNvPr id="8" name="Picture 7" descr="40_15CountercurrentHea.jpg"/>
          <p:cNvPicPr>
            <a:picLocks noChangeAspect="1"/>
          </p:cNvPicPr>
          <p:nvPr/>
        </p:nvPicPr>
        <p:blipFill rotWithShape="1">
          <a:blip r:embed="rId3" cstate="print">
            <a:extLst>
              <a:ext uri="{28A0092B-C50C-407E-A947-70E740481C1C}">
                <a14:useLocalDpi xmlns:a14="http://schemas.microsoft.com/office/drawing/2010/main" val="0"/>
              </a:ext>
            </a:extLst>
          </a:blip>
          <a:srcRect r="62400"/>
          <a:stretch/>
        </p:blipFill>
        <p:spPr>
          <a:xfrm>
            <a:off x="609600" y="2590799"/>
            <a:ext cx="2819400" cy="4289271"/>
          </a:xfrm>
          <a:prstGeom prst="rect">
            <a:avLst/>
          </a:prstGeom>
        </p:spPr>
      </p:pic>
    </p:spTree>
    <p:extLst>
      <p:ext uri="{BB962C8B-B14F-4D97-AF65-F5344CB8AC3E}">
        <p14:creationId xmlns:p14="http://schemas.microsoft.com/office/powerpoint/2010/main" val="1738439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adaptations:</a:t>
            </a:r>
            <a:endParaRPr lang="en-US" dirty="0"/>
          </a:p>
        </p:txBody>
      </p:sp>
      <p:pic>
        <p:nvPicPr>
          <p:cNvPr id="4" name="Picture 3"/>
          <p:cNvPicPr>
            <a:picLocks noChangeAspect="1"/>
          </p:cNvPicPr>
          <p:nvPr/>
        </p:nvPicPr>
        <p:blipFill>
          <a:blip r:embed="rId2"/>
          <a:stretch>
            <a:fillRect/>
          </a:stretch>
        </p:blipFill>
        <p:spPr>
          <a:xfrm>
            <a:off x="2209800" y="1295400"/>
            <a:ext cx="2856523" cy="2159000"/>
          </a:xfrm>
          <a:prstGeom prst="rect">
            <a:avLst/>
          </a:prstGeom>
        </p:spPr>
      </p:pic>
      <p:pic>
        <p:nvPicPr>
          <p:cNvPr id="5" name="Picture 4"/>
          <p:cNvPicPr>
            <a:picLocks noChangeAspect="1"/>
          </p:cNvPicPr>
          <p:nvPr/>
        </p:nvPicPr>
        <p:blipFill>
          <a:blip r:embed="rId3"/>
          <a:stretch>
            <a:fillRect/>
          </a:stretch>
        </p:blipFill>
        <p:spPr>
          <a:xfrm>
            <a:off x="457200" y="1371600"/>
            <a:ext cx="1664901" cy="2501900"/>
          </a:xfrm>
          <a:prstGeom prst="rect">
            <a:avLst/>
          </a:prstGeom>
        </p:spPr>
      </p:pic>
      <p:pic>
        <p:nvPicPr>
          <p:cNvPr id="7" name="Picture 6" descr="Unknown-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2362200"/>
            <a:ext cx="1981200" cy="2773680"/>
          </a:xfrm>
          <a:prstGeom prst="rect">
            <a:avLst/>
          </a:prstGeom>
        </p:spPr>
      </p:pic>
      <p:pic>
        <p:nvPicPr>
          <p:cNvPr id="8" name="Picture 7" descr="Unknown-4.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962400"/>
            <a:ext cx="2693670" cy="1825381"/>
          </a:xfrm>
          <a:prstGeom prst="rect">
            <a:avLst/>
          </a:prstGeom>
        </p:spPr>
      </p:pic>
      <p:pic>
        <p:nvPicPr>
          <p:cNvPr id="9" name="Picture 8" descr="Unknown-5.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7400" y="4572000"/>
            <a:ext cx="3898900" cy="2082800"/>
          </a:xfrm>
          <a:prstGeom prst="rect">
            <a:avLst/>
          </a:prstGeom>
        </p:spPr>
      </p:pic>
      <p:pic>
        <p:nvPicPr>
          <p:cNvPr id="10" name="Picture 9" descr="wiki_-_Emperor_Huddle.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18860" y="533400"/>
            <a:ext cx="3720340" cy="2040374"/>
          </a:xfrm>
          <a:prstGeom prst="rect">
            <a:avLst/>
          </a:prstGeom>
        </p:spPr>
      </p:pic>
      <p:pic>
        <p:nvPicPr>
          <p:cNvPr id="14" name="Picture 13" descr="220px-Halloween-pennant-obelisk.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8000" y="2743200"/>
            <a:ext cx="2143730" cy="2855058"/>
          </a:xfrm>
          <a:prstGeom prst="rect">
            <a:avLst/>
          </a:prstGeom>
        </p:spPr>
      </p:pic>
      <p:pic>
        <p:nvPicPr>
          <p:cNvPr id="15" name="Picture 14" descr="images-4.jpe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67000" y="3124200"/>
            <a:ext cx="1492738" cy="1610222"/>
          </a:xfrm>
          <a:prstGeom prst="rect">
            <a:avLst/>
          </a:prstGeom>
        </p:spPr>
      </p:pic>
      <p:pic>
        <p:nvPicPr>
          <p:cNvPr id="16" name="Picture 15" descr="michael-jordan-sweating-on-chicago-bulls.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2200" y="5257800"/>
            <a:ext cx="2133600" cy="1600200"/>
          </a:xfrm>
          <a:prstGeom prst="rect">
            <a:avLst/>
          </a:prstGeom>
        </p:spPr>
      </p:pic>
    </p:spTree>
    <p:extLst>
      <p:ext uri="{BB962C8B-B14F-4D97-AF65-F5344CB8AC3E}">
        <p14:creationId xmlns:p14="http://schemas.microsoft.com/office/powerpoint/2010/main" val="559416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722312" y="4406900"/>
            <a:ext cx="7772400" cy="1362075"/>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Open Sans"/>
              <a:buNone/>
            </a:pPr>
            <a:r>
              <a:rPr lang="en-US" sz="3200" b="1" i="0" u="none" strike="noStrike" cap="small" baseline="0">
                <a:solidFill>
                  <a:schemeClr val="dk1"/>
                </a:solidFill>
                <a:latin typeface="Open Sans"/>
                <a:ea typeface="Open Sans"/>
                <a:cs typeface="Open Sans"/>
                <a:sym typeface="Open Sans"/>
              </a:rPr>
              <a:t>4.  Math Skills: Coefficient q</a:t>
            </a:r>
            <a:r>
              <a:rPr lang="en-US" sz="3200" b="1" i="0" u="none" strike="noStrike" cap="small" baseline="-25000">
                <a:solidFill>
                  <a:schemeClr val="dk1"/>
                </a:solidFill>
                <a:latin typeface="Open Sans"/>
                <a:ea typeface="Open Sans"/>
                <a:cs typeface="Open Sans"/>
                <a:sym typeface="Open Sans"/>
              </a:rPr>
              <a:t>10</a:t>
            </a:r>
          </a:p>
        </p:txBody>
      </p:sp>
      <p:sp>
        <p:nvSpPr>
          <p:cNvPr id="172" name="Shape 172"/>
          <p:cNvSpPr txBox="1">
            <a:spLocks noGrp="1"/>
          </p:cNvSpPr>
          <p:nvPr>
            <p:ph type="body" idx="1"/>
          </p:nvPr>
        </p:nvSpPr>
        <p:spPr>
          <a:xfrm>
            <a:off x="722312" y="2906713"/>
            <a:ext cx="7772400" cy="1500187"/>
          </a:xfrm>
          <a:prstGeom prst="rect">
            <a:avLst/>
          </a:prstGeom>
          <a:noFill/>
          <a:ln>
            <a:noFill/>
          </a:ln>
        </p:spPr>
        <p:txBody>
          <a:bodyPr lIns="91425" tIns="45700" rIns="91425" bIns="45700" anchor="b" anchorCtr="0">
            <a:noAutofit/>
          </a:bodyPr>
          <a:lstStyle/>
          <a:p>
            <a:pPr marL="0" marR="0" lvl="0" indent="0" algn="l" rtl="0">
              <a:spcBef>
                <a:spcPts val="0"/>
              </a:spcBef>
              <a:buClr>
                <a:srgbClr val="909090"/>
              </a:buClr>
              <a:buSzPct val="25000"/>
              <a:buFont typeface="Open Sans"/>
              <a:buNone/>
            </a:pPr>
            <a:r>
              <a:rPr lang="en-US" sz="2000" b="1" i="0" u="none" strike="noStrike" cap="none" baseline="0">
                <a:solidFill>
                  <a:srgbClr val="909090"/>
                </a:solidFill>
                <a:latin typeface="Open Sans"/>
                <a:ea typeface="Open Sans"/>
                <a:cs typeface="Open Sans"/>
                <a:sym typeface="Open Sans"/>
              </a:rPr>
              <a:t>3.1: All living systems require constant input of free energy.</a:t>
            </a:r>
          </a:p>
          <a:p>
            <a:pPr marL="0" marR="0" lvl="0" indent="0" algn="l" rtl="0">
              <a:spcBef>
                <a:spcPts val="400"/>
              </a:spcBef>
              <a:buClr>
                <a:srgbClr val="909090"/>
              </a:buClr>
              <a:buSzPct val="25000"/>
              <a:buFont typeface="Open Sans"/>
              <a:buNone/>
            </a:pPr>
            <a:r>
              <a:rPr lang="en-US" sz="2000" b="1" i="0" u="none" strike="noStrike" cap="none" baseline="0">
                <a:solidFill>
                  <a:srgbClr val="909090"/>
                </a:solidFill>
                <a:latin typeface="Open Sans"/>
                <a:ea typeface="Open Sans"/>
                <a:cs typeface="Open Sans"/>
                <a:sym typeface="Open Sans"/>
              </a:rPr>
              <a:t>  </a:t>
            </a:r>
          </a:p>
        </p:txBody>
      </p:sp>
    </p:spTree>
    <p:extLst>
      <p:ext uri="{BB962C8B-B14F-4D97-AF65-F5344CB8AC3E}">
        <p14:creationId xmlns:p14="http://schemas.microsoft.com/office/powerpoint/2010/main" val="452540081"/>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457200" y="1143000"/>
            <a:ext cx="8229600" cy="5714999"/>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Be able to use and interpret the Coefficient Q</a:t>
            </a:r>
            <a:r>
              <a:rPr lang="en-US" sz="2500" b="0" i="0" u="none" strike="noStrike" cap="none" baseline="-25000" dirty="0">
                <a:solidFill>
                  <a:schemeClr val="dk1"/>
                </a:solidFill>
                <a:latin typeface="Open Sans"/>
                <a:ea typeface="Open Sans"/>
                <a:cs typeface="Open Sans"/>
                <a:sym typeface="Open Sans"/>
              </a:rPr>
              <a:t>10</a:t>
            </a:r>
            <a:r>
              <a:rPr lang="en-US" sz="2500" b="0" i="0" u="none" strike="noStrike" cap="none" baseline="0" dirty="0">
                <a:solidFill>
                  <a:schemeClr val="dk1"/>
                </a:solidFill>
                <a:latin typeface="Open Sans"/>
                <a:ea typeface="Open Sans"/>
                <a:cs typeface="Open Sans"/>
                <a:sym typeface="Open Sans"/>
              </a:rPr>
              <a:t> equation:</a:t>
            </a: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1" indent="0" algn="l" rtl="0">
              <a:lnSpc>
                <a:spcPct val="80000"/>
              </a:lnSpc>
              <a:spcBef>
                <a:spcPts val="518"/>
              </a:spcBef>
              <a:buClr>
                <a:schemeClr val="dk1"/>
              </a:buClr>
              <a:buFont typeface="Open Sans"/>
              <a:buNone/>
            </a:pPr>
            <a:endParaRPr lang="en-US" sz="2500" b="0" i="0" u="none" strike="noStrike" cap="none" baseline="0" dirty="0" smtClean="0">
              <a:solidFill>
                <a:schemeClr val="dk1"/>
              </a:solidFill>
              <a:latin typeface="Open Sans"/>
              <a:ea typeface="Open Sans"/>
              <a:cs typeface="Open Sans"/>
              <a:sym typeface="Open Sans"/>
            </a:endParaRPr>
          </a:p>
          <a:p>
            <a:pPr marL="0" marR="0" lvl="1" indent="0" algn="l" rtl="0">
              <a:lnSpc>
                <a:spcPct val="80000"/>
              </a:lnSpc>
              <a:spcBef>
                <a:spcPts val="518"/>
              </a:spcBef>
              <a:buClr>
                <a:schemeClr val="dk1"/>
              </a:buClr>
              <a:buFont typeface="Open Sans"/>
              <a:buNone/>
            </a:pPr>
            <a:endParaRPr lang="en-US" sz="2500" dirty="0">
              <a:solidFill>
                <a:schemeClr val="dk1"/>
              </a:solidFill>
              <a:latin typeface="Open Sans"/>
              <a:ea typeface="Open Sans"/>
              <a:cs typeface="Open Sans"/>
              <a:sym typeface="Open Sans"/>
            </a:endParaRPr>
          </a:p>
          <a:p>
            <a:pPr marL="0" marR="0" lvl="1" indent="0" algn="l" rtl="0">
              <a:lnSpc>
                <a:spcPct val="80000"/>
              </a:lnSpc>
              <a:spcBef>
                <a:spcPts val="518"/>
              </a:spcBef>
              <a:buClr>
                <a:schemeClr val="dk1"/>
              </a:buClr>
              <a:buFont typeface="Open Sans"/>
              <a:buNone/>
            </a:pPr>
            <a:endParaRPr lang="en-US" sz="2500" b="0" i="0" u="none" strike="noStrike" cap="none" baseline="0" dirty="0" smtClean="0">
              <a:solidFill>
                <a:schemeClr val="dk1"/>
              </a:solidFill>
              <a:latin typeface="Open Sans"/>
              <a:ea typeface="Open Sans"/>
              <a:cs typeface="Open Sans"/>
              <a:sym typeface="Open Sans"/>
            </a:endParaRPr>
          </a:p>
          <a:p>
            <a:pPr marL="0" marR="0" lvl="1" indent="0" algn="l" rtl="0">
              <a:lnSpc>
                <a:spcPct val="80000"/>
              </a:lnSpc>
              <a:spcBef>
                <a:spcPts val="518"/>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457200" marR="0" lvl="1" indent="0" algn="l" rtl="0">
              <a:lnSpc>
                <a:spcPct val="80000"/>
              </a:lnSpc>
              <a:spcBef>
                <a:spcPts val="52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t</a:t>
            </a:r>
            <a:r>
              <a:rPr lang="en-US" sz="2500" b="0" i="0" u="none" strike="noStrike" cap="none" baseline="-25000" dirty="0">
                <a:solidFill>
                  <a:schemeClr val="dk1"/>
                </a:solidFill>
                <a:latin typeface="Open Sans"/>
                <a:ea typeface="Open Sans"/>
                <a:cs typeface="Open Sans"/>
                <a:sym typeface="Open Sans"/>
              </a:rPr>
              <a:t>2</a:t>
            </a:r>
            <a:r>
              <a:rPr lang="en-US" sz="2500" b="0" i="0" u="none" strike="noStrike" cap="none" baseline="0" dirty="0">
                <a:solidFill>
                  <a:schemeClr val="dk1"/>
                </a:solidFill>
                <a:latin typeface="Open Sans"/>
                <a:ea typeface="Open Sans"/>
                <a:cs typeface="Open Sans"/>
                <a:sym typeface="Open Sans"/>
              </a:rPr>
              <a:t> = higher temperature</a:t>
            </a:r>
          </a:p>
          <a:p>
            <a:pPr marL="457200" marR="0" lvl="1" indent="0" algn="l" rtl="0">
              <a:lnSpc>
                <a:spcPct val="80000"/>
              </a:lnSpc>
              <a:spcBef>
                <a:spcPts val="52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t</a:t>
            </a:r>
            <a:r>
              <a:rPr lang="en-US" sz="2500" b="0" i="0" u="none" strike="noStrike" cap="none" baseline="-25000" dirty="0">
                <a:solidFill>
                  <a:schemeClr val="dk1"/>
                </a:solidFill>
                <a:latin typeface="Open Sans"/>
                <a:ea typeface="Open Sans"/>
                <a:cs typeface="Open Sans"/>
                <a:sym typeface="Open Sans"/>
              </a:rPr>
              <a:t>1</a:t>
            </a:r>
            <a:r>
              <a:rPr lang="en-US" sz="2500" b="0" i="0" u="none" strike="noStrike" cap="none" baseline="0" dirty="0">
                <a:solidFill>
                  <a:schemeClr val="dk1"/>
                </a:solidFill>
                <a:latin typeface="Open Sans"/>
                <a:ea typeface="Open Sans"/>
                <a:cs typeface="Open Sans"/>
                <a:sym typeface="Open Sans"/>
              </a:rPr>
              <a:t> = lower temperature</a:t>
            </a:r>
          </a:p>
          <a:p>
            <a:pPr marL="457200" marR="0" lvl="1" indent="0" algn="l" rtl="0">
              <a:lnSpc>
                <a:spcPct val="80000"/>
              </a:lnSpc>
              <a:spcBef>
                <a:spcPts val="52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k</a:t>
            </a:r>
            <a:r>
              <a:rPr lang="en-US" sz="2500" b="0" i="0" u="none" strike="noStrike" cap="none" baseline="-25000" dirty="0">
                <a:solidFill>
                  <a:schemeClr val="dk1"/>
                </a:solidFill>
                <a:latin typeface="Open Sans"/>
                <a:ea typeface="Open Sans"/>
                <a:cs typeface="Open Sans"/>
                <a:sym typeface="Open Sans"/>
              </a:rPr>
              <a:t>2</a:t>
            </a:r>
            <a:r>
              <a:rPr lang="en-US" sz="2500" b="0" i="0" u="none" strike="noStrike" cap="none" baseline="0" dirty="0">
                <a:solidFill>
                  <a:schemeClr val="dk1"/>
                </a:solidFill>
                <a:latin typeface="Open Sans"/>
                <a:ea typeface="Open Sans"/>
                <a:cs typeface="Open Sans"/>
                <a:sym typeface="Open Sans"/>
              </a:rPr>
              <a:t>= metabolic rate at higher temperature</a:t>
            </a:r>
          </a:p>
          <a:p>
            <a:pPr marL="457200" marR="0" lvl="1" indent="0" algn="l" rtl="0">
              <a:lnSpc>
                <a:spcPct val="80000"/>
              </a:lnSpc>
              <a:spcBef>
                <a:spcPts val="52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k</a:t>
            </a:r>
            <a:r>
              <a:rPr lang="en-US" sz="2500" b="0" i="0" u="none" strike="noStrike" cap="none" baseline="-25000" dirty="0">
                <a:solidFill>
                  <a:schemeClr val="dk1"/>
                </a:solidFill>
                <a:latin typeface="Open Sans"/>
                <a:ea typeface="Open Sans"/>
                <a:cs typeface="Open Sans"/>
                <a:sym typeface="Open Sans"/>
              </a:rPr>
              <a:t>1</a:t>
            </a:r>
            <a:r>
              <a:rPr lang="en-US" sz="2500" b="0" i="0" u="none" strike="noStrike" cap="none" baseline="0" dirty="0">
                <a:solidFill>
                  <a:schemeClr val="dk1"/>
                </a:solidFill>
                <a:latin typeface="Open Sans"/>
                <a:ea typeface="Open Sans"/>
                <a:cs typeface="Open Sans"/>
                <a:sym typeface="Open Sans"/>
              </a:rPr>
              <a:t>= metabolic rate at lower temperature</a:t>
            </a:r>
          </a:p>
          <a:p>
            <a:pPr marL="457200" marR="0" lvl="1" indent="0" algn="l" rtl="0">
              <a:lnSpc>
                <a:spcPct val="80000"/>
              </a:lnSpc>
              <a:spcBef>
                <a:spcPts val="520"/>
              </a:spcBef>
              <a:buClr>
                <a:schemeClr val="dk1"/>
              </a:buClr>
              <a:buSzPct val="25000"/>
              <a:buFont typeface="Open Sans"/>
              <a:buNone/>
            </a:pPr>
            <a:r>
              <a:rPr lang="en-US" sz="2500" b="0" i="0" u="none" strike="noStrike" cap="none" baseline="0" dirty="0">
                <a:solidFill>
                  <a:schemeClr val="dk1"/>
                </a:solidFill>
                <a:latin typeface="Open Sans"/>
                <a:ea typeface="Open Sans"/>
                <a:cs typeface="Open Sans"/>
                <a:sym typeface="Open Sans"/>
              </a:rPr>
              <a:t>Q</a:t>
            </a:r>
            <a:r>
              <a:rPr lang="en-US" sz="2500" b="0" i="0" u="none" strike="noStrike" cap="none" baseline="-25000" dirty="0">
                <a:solidFill>
                  <a:schemeClr val="dk1"/>
                </a:solidFill>
                <a:latin typeface="Open Sans"/>
                <a:ea typeface="Open Sans"/>
                <a:cs typeface="Open Sans"/>
                <a:sym typeface="Open Sans"/>
              </a:rPr>
              <a:t>10</a:t>
            </a:r>
            <a:r>
              <a:rPr lang="en-US" sz="2500" b="0" i="0" u="none" strike="noStrike" cap="none" baseline="0" dirty="0">
                <a:solidFill>
                  <a:schemeClr val="dk1"/>
                </a:solidFill>
                <a:latin typeface="Open Sans"/>
                <a:ea typeface="Open Sans"/>
                <a:cs typeface="Open Sans"/>
                <a:sym typeface="Open Sans"/>
              </a:rPr>
              <a:t> = the factor by which the reaction rate increases when the temperature is raised by ten degrees.</a:t>
            </a:r>
          </a:p>
          <a:p>
            <a:pPr marL="0" marR="0" lvl="0" indent="0" algn="ctr"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a:p>
            <a:pPr marL="0" marR="0" lvl="0" indent="0" algn="l" rtl="0">
              <a:lnSpc>
                <a:spcPct val="80000"/>
              </a:lnSpc>
              <a:spcBef>
                <a:spcPts val="592"/>
              </a:spcBef>
              <a:buClr>
                <a:schemeClr val="dk1"/>
              </a:buClr>
              <a:buFont typeface="Open Sans"/>
              <a:buNone/>
            </a:pPr>
            <a:endParaRPr sz="2500" b="0" i="0" u="none" strike="noStrike" cap="none" baseline="0" dirty="0">
              <a:solidFill>
                <a:schemeClr val="dk1"/>
              </a:solidFill>
              <a:latin typeface="Open Sans"/>
              <a:ea typeface="Open Sans"/>
              <a:cs typeface="Open Sans"/>
              <a:sym typeface="Open Sans"/>
            </a:endParaRPr>
          </a:p>
        </p:txBody>
      </p:sp>
      <p:pic>
        <p:nvPicPr>
          <p:cNvPr id="178" name="Shape 178"/>
          <p:cNvPicPr preferRelativeResize="0"/>
          <p:nvPr/>
        </p:nvPicPr>
        <p:blipFill rotWithShape="1">
          <a:blip r:embed="rId3">
            <a:alphaModFix/>
          </a:blip>
          <a:srcRect/>
          <a:stretch/>
        </p:blipFill>
        <p:spPr>
          <a:xfrm>
            <a:off x="2094267" y="1556347"/>
            <a:ext cx="5131199" cy="2460899"/>
          </a:xfrm>
          <a:prstGeom prst="rect">
            <a:avLst/>
          </a:prstGeom>
          <a:noFill/>
          <a:ln>
            <a:noFill/>
          </a:ln>
        </p:spPr>
      </p:pic>
      <p:sp>
        <p:nvSpPr>
          <p:cNvPr id="179" name="Shape 179"/>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What You Have To Do</a:t>
            </a:r>
          </a:p>
        </p:txBody>
      </p:sp>
    </p:spTree>
    <p:extLst>
      <p:ext uri="{BB962C8B-B14F-4D97-AF65-F5344CB8AC3E}">
        <p14:creationId xmlns:p14="http://schemas.microsoft.com/office/powerpoint/2010/main" val="798075093"/>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Shape 184"/>
          <p:cNvPicPr preferRelativeResize="0"/>
          <p:nvPr/>
        </p:nvPicPr>
        <p:blipFill rotWithShape="1">
          <a:blip r:embed="rId3">
            <a:alphaModFix/>
          </a:blip>
          <a:srcRect/>
          <a:stretch/>
        </p:blipFill>
        <p:spPr>
          <a:xfrm>
            <a:off x="2214747" y="786552"/>
            <a:ext cx="5131164" cy="2460764"/>
          </a:xfrm>
          <a:prstGeom prst="rect">
            <a:avLst/>
          </a:prstGeom>
          <a:noFill/>
          <a:ln>
            <a:noFill/>
          </a:ln>
        </p:spPr>
      </p:pic>
      <p:sp>
        <p:nvSpPr>
          <p:cNvPr id="185" name="Shape 185"/>
          <p:cNvSpPr txBox="1">
            <a:spLocks noGrp="1"/>
          </p:cNvSpPr>
          <p:nvPr>
            <p:ph type="body" idx="1"/>
          </p:nvPr>
        </p:nvSpPr>
        <p:spPr>
          <a:xfrm>
            <a:off x="457200" y="3394762"/>
            <a:ext cx="8229600" cy="3463237"/>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Open Sans"/>
              <a:buNone/>
            </a:pPr>
            <a:r>
              <a:rPr lang="en-US" sz="3200" b="0" i="0" u="none" strike="noStrike" cap="none" baseline="0">
                <a:solidFill>
                  <a:schemeClr val="dk1"/>
                </a:solidFill>
                <a:latin typeface="Open Sans"/>
                <a:ea typeface="Open Sans"/>
                <a:cs typeface="Open Sans"/>
                <a:sym typeface="Open Sans"/>
              </a:rPr>
              <a:t>Q</a:t>
            </a:r>
            <a:r>
              <a:rPr lang="en-US" sz="3200" b="0" i="0" u="none" strike="noStrike" cap="none" baseline="-25000">
                <a:solidFill>
                  <a:schemeClr val="dk1"/>
                </a:solidFill>
                <a:latin typeface="Open Sans"/>
                <a:ea typeface="Open Sans"/>
                <a:cs typeface="Open Sans"/>
                <a:sym typeface="Open Sans"/>
              </a:rPr>
              <a:t>10</a:t>
            </a:r>
            <a:r>
              <a:rPr lang="en-US" sz="3200" b="0" i="0" u="none" strike="noStrike" cap="none" baseline="0">
                <a:solidFill>
                  <a:schemeClr val="dk1"/>
                </a:solidFill>
                <a:latin typeface="Open Sans"/>
                <a:ea typeface="Open Sans"/>
                <a:cs typeface="Open Sans"/>
                <a:sym typeface="Open Sans"/>
              </a:rPr>
              <a:t> tells us how a particular process will be affected by a 10 degree change in temperature.</a:t>
            </a: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SzPct val="25000"/>
              <a:buFont typeface="Open Sans"/>
              <a:buNone/>
            </a:pPr>
            <a:r>
              <a:rPr lang="en-US" sz="3200" b="0" i="0" u="none" strike="noStrike" cap="none" baseline="0">
                <a:solidFill>
                  <a:schemeClr val="dk1"/>
                </a:solidFill>
                <a:latin typeface="Open Sans"/>
                <a:ea typeface="Open Sans"/>
                <a:cs typeface="Open Sans"/>
                <a:sym typeface="Open Sans"/>
              </a:rPr>
              <a:t>Most biological processes have a Q</a:t>
            </a:r>
            <a:r>
              <a:rPr lang="en-US" sz="3200" b="0" i="0" u="none" strike="noStrike" cap="none" baseline="-25000">
                <a:solidFill>
                  <a:schemeClr val="dk1"/>
                </a:solidFill>
                <a:latin typeface="Open Sans"/>
                <a:ea typeface="Open Sans"/>
                <a:cs typeface="Open Sans"/>
                <a:sym typeface="Open Sans"/>
              </a:rPr>
              <a:t>10</a:t>
            </a:r>
            <a:r>
              <a:rPr lang="en-US" sz="3200" b="0" i="0" u="none" strike="noStrike" cap="none" baseline="0">
                <a:solidFill>
                  <a:schemeClr val="dk1"/>
                </a:solidFill>
                <a:latin typeface="Open Sans"/>
                <a:ea typeface="Open Sans"/>
                <a:cs typeface="Open Sans"/>
                <a:sym typeface="Open Sans"/>
              </a:rPr>
              <a:t> value between 2 and 3</a:t>
            </a: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457200" marR="0" lvl="1" indent="0" algn="l" rtl="0">
              <a:spcBef>
                <a:spcPts val="560"/>
              </a:spcBef>
              <a:buClr>
                <a:schemeClr val="dk1"/>
              </a:buClr>
              <a:buFont typeface="Open Sans"/>
              <a:buNone/>
            </a:pPr>
            <a:endParaRPr sz="2800" b="0" i="0" u="none" strike="noStrike" cap="none" baseline="0">
              <a:solidFill>
                <a:schemeClr val="dk1"/>
              </a:solidFill>
              <a:latin typeface="Open Sans"/>
              <a:ea typeface="Open Sans"/>
              <a:cs typeface="Open Sans"/>
              <a:sym typeface="Open Sans"/>
            </a:endParaRPr>
          </a:p>
          <a:p>
            <a:pPr marL="0" marR="0" lvl="0" indent="0" algn="ctr"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a:solidFill>
                <a:schemeClr val="dk1"/>
              </a:solidFill>
              <a:latin typeface="Open Sans"/>
              <a:ea typeface="Open Sans"/>
              <a:cs typeface="Open Sans"/>
              <a:sym typeface="Open Sans"/>
            </a:endParaRPr>
          </a:p>
        </p:txBody>
      </p:sp>
      <p:sp>
        <p:nvSpPr>
          <p:cNvPr id="186" name="Shape 186"/>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What It Means</a:t>
            </a:r>
          </a:p>
        </p:txBody>
      </p:sp>
    </p:spTree>
    <p:extLst>
      <p:ext uri="{BB962C8B-B14F-4D97-AF65-F5344CB8AC3E}">
        <p14:creationId xmlns:p14="http://schemas.microsoft.com/office/powerpoint/2010/main" val="2294167473"/>
      </p:ext>
    </p:extLst>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0"/>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sz="4400" b="0" i="0" u="none" strike="noStrike" cap="none" baseline="0">
                <a:solidFill>
                  <a:schemeClr val="dk1"/>
                </a:solidFill>
                <a:latin typeface="Open Sans"/>
                <a:ea typeface="Open Sans"/>
                <a:cs typeface="Open Sans"/>
                <a:sym typeface="Open Sans"/>
              </a:rPr>
              <a:t>Sample Problem	</a:t>
            </a:r>
          </a:p>
        </p:txBody>
      </p:sp>
      <p:sp>
        <p:nvSpPr>
          <p:cNvPr id="192" name="Shape 192"/>
          <p:cNvSpPr txBox="1">
            <a:spLocks noGrp="1"/>
          </p:cNvSpPr>
          <p:nvPr>
            <p:ph type="body" idx="1"/>
          </p:nvPr>
        </p:nvSpPr>
        <p:spPr>
          <a:xfrm>
            <a:off x="457200" y="1143000"/>
            <a:ext cx="8229600" cy="5714999"/>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Open Sans"/>
              <a:buNone/>
            </a:pPr>
            <a:r>
              <a:rPr lang="en-US" sz="3200" b="1" i="0" u="none" strike="noStrike" cap="none" baseline="0" dirty="0">
                <a:solidFill>
                  <a:schemeClr val="dk1"/>
                </a:solidFill>
                <a:latin typeface="Open Sans"/>
                <a:ea typeface="Open Sans"/>
                <a:cs typeface="Open Sans"/>
                <a:sym typeface="Open Sans"/>
              </a:rPr>
              <a:t>Data taken to determine the effect of temperature on the rate of respiration in a goldfish is given in the table below. Calculate the Q</a:t>
            </a:r>
            <a:r>
              <a:rPr lang="en-US" sz="3200" b="1" i="0" u="none" strike="noStrike" cap="none" baseline="-25000" dirty="0">
                <a:solidFill>
                  <a:schemeClr val="dk1"/>
                </a:solidFill>
                <a:latin typeface="Open Sans"/>
                <a:ea typeface="Open Sans"/>
                <a:cs typeface="Open Sans"/>
                <a:sym typeface="Open Sans"/>
              </a:rPr>
              <a:t>10</a:t>
            </a:r>
            <a:r>
              <a:rPr lang="en-US" sz="3200" b="1" i="0" u="none" strike="noStrike" cap="none" baseline="0" dirty="0">
                <a:solidFill>
                  <a:schemeClr val="dk1"/>
                </a:solidFill>
                <a:latin typeface="Open Sans"/>
                <a:ea typeface="Open Sans"/>
                <a:cs typeface="Open Sans"/>
                <a:sym typeface="Open Sans"/>
              </a:rPr>
              <a:t> value for this data. </a:t>
            </a:r>
          </a:p>
          <a:p>
            <a:pPr marL="0" marR="0" lvl="0" indent="0" algn="l" rtl="0">
              <a:spcBef>
                <a:spcPts val="640"/>
              </a:spcBef>
              <a:buClr>
                <a:schemeClr val="dk1"/>
              </a:buClr>
              <a:buFont typeface="Open Sans"/>
              <a:buNone/>
            </a:pPr>
            <a:endParaRPr sz="3200" b="0" i="0" u="none" strike="noStrike" cap="none" baseline="0" dirty="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dirty="0">
              <a:solidFill>
                <a:schemeClr val="dk1"/>
              </a:solidFill>
              <a:latin typeface="Open Sans"/>
              <a:ea typeface="Open Sans"/>
              <a:cs typeface="Open Sans"/>
              <a:sym typeface="Open Sans"/>
            </a:endParaRPr>
          </a:p>
          <a:p>
            <a:pPr marL="0" marR="0" lvl="0" indent="0" algn="l" rtl="0">
              <a:spcBef>
                <a:spcPts val="640"/>
              </a:spcBef>
              <a:buClr>
                <a:schemeClr val="dk1"/>
              </a:buClr>
              <a:buFont typeface="Open Sans"/>
              <a:buNone/>
            </a:pPr>
            <a:endParaRPr sz="3200" b="0" i="0" u="none" strike="noStrike" cap="none" baseline="0" dirty="0">
              <a:solidFill>
                <a:schemeClr val="dk1"/>
              </a:solidFill>
              <a:latin typeface="Open Sans"/>
              <a:ea typeface="Open Sans"/>
              <a:cs typeface="Open Sans"/>
              <a:sym typeface="Open Sans"/>
            </a:endParaRPr>
          </a:p>
        </p:txBody>
      </p:sp>
      <p:graphicFrame>
        <p:nvGraphicFramePr>
          <p:cNvPr id="193" name="Shape 193"/>
          <p:cNvGraphicFramePr/>
          <p:nvPr>
            <p:extLst>
              <p:ext uri="{D42A27DB-BD31-4B8C-83A1-F6EECF244321}">
                <p14:modId xmlns:p14="http://schemas.microsoft.com/office/powerpoint/2010/main" val="2687804929"/>
              </p:ext>
            </p:extLst>
          </p:nvPr>
        </p:nvGraphicFramePr>
        <p:xfrm>
          <a:off x="1524000" y="3777173"/>
          <a:ext cx="6096000" cy="1603200"/>
        </p:xfrm>
        <a:graphic>
          <a:graphicData uri="http://schemas.openxmlformats.org/drawingml/2006/table">
            <a:tbl>
              <a:tblPr firstRow="1" bandRow="1">
                <a:noFill/>
              </a:tblPr>
              <a:tblGrid>
                <a:gridCol w="3048000"/>
                <a:gridCol w="3048000"/>
              </a:tblGrid>
              <a:tr h="534400">
                <a:tc>
                  <a:txBody>
                    <a:bodyPr/>
                    <a:lstStyle/>
                    <a:p>
                      <a:pPr marL="0" lvl="0" algn="ctr" rtl="0">
                        <a:spcBef>
                          <a:spcPts val="0"/>
                        </a:spcBef>
                        <a:buSzPct val="25000"/>
                        <a:buNone/>
                      </a:pPr>
                      <a:r>
                        <a:rPr lang="en-US" sz="1800" b="1" dirty="0"/>
                        <a:t>Temperature (°C)</a:t>
                      </a:r>
                    </a:p>
                  </a:txBody>
                  <a:tcPr marL="91450" marR="91450" marT="45725" marB="45725">
                    <a:solidFill>
                      <a:schemeClr val="accent1">
                        <a:lumMod val="40000"/>
                        <a:lumOff val="60000"/>
                      </a:schemeClr>
                    </a:solidFill>
                  </a:tcPr>
                </a:tc>
                <a:tc>
                  <a:txBody>
                    <a:bodyPr/>
                    <a:lstStyle/>
                    <a:p>
                      <a:pPr marL="0" lvl="0" algn="ctr" rtl="0">
                        <a:spcBef>
                          <a:spcPts val="0"/>
                        </a:spcBef>
                        <a:buSzPct val="25000"/>
                        <a:buNone/>
                      </a:pPr>
                      <a:r>
                        <a:rPr lang="en-US" sz="1800" b="1" dirty="0"/>
                        <a:t>Heartbeats per minute</a:t>
                      </a:r>
                    </a:p>
                  </a:txBody>
                  <a:tcPr marL="91450" marR="91450" marT="45725" marB="45725">
                    <a:solidFill>
                      <a:schemeClr val="accent1">
                        <a:lumMod val="40000"/>
                        <a:lumOff val="60000"/>
                      </a:schemeClr>
                    </a:solidFill>
                  </a:tcPr>
                </a:tc>
              </a:tr>
              <a:tr h="534400">
                <a:tc>
                  <a:txBody>
                    <a:bodyPr/>
                    <a:lstStyle/>
                    <a:p>
                      <a:pPr marL="0" lvl="0" algn="ctr" rtl="0">
                        <a:spcBef>
                          <a:spcPts val="0"/>
                        </a:spcBef>
                        <a:buSzPct val="25000"/>
                        <a:buNone/>
                      </a:pPr>
                      <a:r>
                        <a:rPr lang="en-US" sz="1800" dirty="0"/>
                        <a:t>20</a:t>
                      </a:r>
                    </a:p>
                  </a:txBody>
                  <a:tcPr marL="91450" marR="91450" marT="45725" marB="45725"/>
                </a:tc>
                <a:tc>
                  <a:txBody>
                    <a:bodyPr/>
                    <a:lstStyle/>
                    <a:p>
                      <a:pPr marL="0" lvl="0" algn="ctr" rtl="0">
                        <a:spcBef>
                          <a:spcPts val="0"/>
                        </a:spcBef>
                        <a:buSzPct val="25000"/>
                        <a:buNone/>
                      </a:pPr>
                      <a:r>
                        <a:rPr lang="en-US" sz="1800" dirty="0"/>
                        <a:t>18</a:t>
                      </a:r>
                    </a:p>
                  </a:txBody>
                  <a:tcPr marL="91450" marR="91450" marT="45725" marB="45725"/>
                </a:tc>
              </a:tr>
              <a:tr h="534400">
                <a:tc>
                  <a:txBody>
                    <a:bodyPr/>
                    <a:lstStyle/>
                    <a:p>
                      <a:pPr marL="0" lvl="0" algn="ctr" rtl="0">
                        <a:spcBef>
                          <a:spcPts val="0"/>
                        </a:spcBef>
                        <a:buSzPct val="25000"/>
                        <a:buNone/>
                      </a:pPr>
                      <a:r>
                        <a:rPr lang="en-US" sz="1800"/>
                        <a:t>25</a:t>
                      </a:r>
                    </a:p>
                  </a:txBody>
                  <a:tcPr marL="91450" marR="91450" marT="45725" marB="45725"/>
                </a:tc>
                <a:tc>
                  <a:txBody>
                    <a:bodyPr/>
                    <a:lstStyle/>
                    <a:p>
                      <a:pPr marL="0" lvl="0" algn="ctr" rtl="0">
                        <a:spcBef>
                          <a:spcPts val="0"/>
                        </a:spcBef>
                        <a:buSzPct val="25000"/>
                        <a:buNone/>
                      </a:pPr>
                      <a:r>
                        <a:rPr lang="en-US" sz="1800" dirty="0"/>
                        <a:t>42</a:t>
                      </a:r>
                    </a:p>
                  </a:txBody>
                  <a:tcPr marL="91450" marR="91450" marT="45725" marB="45725"/>
                </a:tc>
              </a:tr>
            </a:tbl>
          </a:graphicData>
        </a:graphic>
      </p:graphicFrame>
    </p:spTree>
    <p:extLst>
      <p:ext uri="{BB962C8B-B14F-4D97-AF65-F5344CB8AC3E}">
        <p14:creationId xmlns:p14="http://schemas.microsoft.com/office/powerpoint/2010/main" val="2427178322"/>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52400" y="304800"/>
            <a:ext cx="81534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Open Sans"/>
              <a:buNone/>
            </a:pPr>
            <a:r>
              <a:rPr lang="en-US" i="0" u="none" strike="noStrike" cap="none" baseline="0" dirty="0">
                <a:solidFill>
                  <a:srgbClr val="660066"/>
                </a:solidFill>
                <a:ea typeface="Open Sans"/>
                <a:cs typeface="Open Sans"/>
                <a:sym typeface="Open Sans"/>
              </a:rPr>
              <a:t>The </a:t>
            </a:r>
            <a:r>
              <a:rPr lang="en-US" i="0" u="none" strike="noStrike" cap="none" baseline="0" dirty="0" smtClean="0">
                <a:solidFill>
                  <a:srgbClr val="660066"/>
                </a:solidFill>
                <a:ea typeface="Open Sans"/>
                <a:cs typeface="Open Sans"/>
                <a:sym typeface="Open Sans"/>
              </a:rPr>
              <a:t>2</a:t>
            </a:r>
            <a:r>
              <a:rPr lang="en-US" i="0" u="none" strike="noStrike" cap="none" baseline="30000" dirty="0" smtClean="0">
                <a:solidFill>
                  <a:srgbClr val="660066"/>
                </a:solidFill>
                <a:ea typeface="Open Sans"/>
                <a:cs typeface="Open Sans"/>
                <a:sym typeface="Open Sans"/>
              </a:rPr>
              <a:t>nd</a:t>
            </a:r>
            <a:r>
              <a:rPr lang="en-US" i="0" u="none" strike="noStrike" cap="none" baseline="0" dirty="0" smtClean="0">
                <a:solidFill>
                  <a:srgbClr val="660066"/>
                </a:solidFill>
                <a:ea typeface="Open Sans"/>
                <a:cs typeface="Open Sans"/>
                <a:sym typeface="Open Sans"/>
              </a:rPr>
              <a:t> Law </a:t>
            </a:r>
            <a:r>
              <a:rPr lang="en-US" i="0" u="none" strike="noStrike" cap="none" baseline="0" dirty="0">
                <a:solidFill>
                  <a:srgbClr val="660066"/>
                </a:solidFill>
                <a:ea typeface="Open Sans"/>
                <a:cs typeface="Open Sans"/>
                <a:sym typeface="Open Sans"/>
              </a:rPr>
              <a:t>of Thermodynamics</a:t>
            </a:r>
          </a:p>
        </p:txBody>
      </p:sp>
      <p:sp>
        <p:nvSpPr>
          <p:cNvPr id="54" name="Shape 54"/>
          <p:cNvSpPr txBox="1">
            <a:spLocks noGrp="1"/>
          </p:cNvSpPr>
          <p:nvPr>
            <p:ph idx="1"/>
          </p:nvPr>
        </p:nvSpPr>
        <p:spPr>
          <a:xfrm>
            <a:off x="685800" y="1371600"/>
            <a:ext cx="8046293" cy="542829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Open Sans"/>
              <a:buNone/>
            </a:pPr>
            <a:r>
              <a:rPr lang="en-US" sz="3200" b="0" i="0" u="none" strike="noStrike" cap="none" baseline="0" dirty="0">
                <a:solidFill>
                  <a:schemeClr val="dk1"/>
                </a:solidFill>
                <a:ea typeface="Open Sans"/>
                <a:cs typeface="Open Sans"/>
                <a:sym typeface="Open Sans"/>
              </a:rPr>
              <a:t>Every time energy is transformed, the </a:t>
            </a:r>
            <a:r>
              <a:rPr lang="en-US" sz="3200" b="1" i="0" u="none" strike="noStrike" cap="none" baseline="0" dirty="0">
                <a:solidFill>
                  <a:srgbClr val="660066"/>
                </a:solidFill>
                <a:ea typeface="Open Sans"/>
                <a:cs typeface="Open Sans"/>
                <a:sym typeface="Open Sans"/>
              </a:rPr>
              <a:t>entropy</a:t>
            </a:r>
            <a:r>
              <a:rPr lang="en-US" sz="3200" b="0" i="0" u="none" strike="noStrike" cap="none" baseline="0" dirty="0">
                <a:solidFill>
                  <a:schemeClr val="dk1"/>
                </a:solidFill>
                <a:ea typeface="Open Sans"/>
                <a:cs typeface="Open Sans"/>
                <a:sym typeface="Open Sans"/>
              </a:rPr>
              <a:t> (“disorder”) of the universe increases.</a:t>
            </a:r>
          </a:p>
          <a:p>
            <a:pPr marL="0" marR="0" lvl="0" indent="0" algn="l" rtl="0">
              <a:lnSpc>
                <a:spcPct val="90000"/>
              </a:lnSpc>
              <a:spcBef>
                <a:spcPts val="640"/>
              </a:spcBef>
              <a:buClr>
                <a:schemeClr val="dk1"/>
              </a:buClr>
              <a:buSzPct val="25000"/>
              <a:buFont typeface="Open Sans"/>
              <a:buNone/>
            </a:pPr>
            <a:endParaRPr lang="en-US" sz="2800" b="0" i="1" u="none" strike="noStrike" cap="none" baseline="0" dirty="0" smtClean="0">
              <a:solidFill>
                <a:schemeClr val="dk1"/>
              </a:solidFill>
              <a:ea typeface="Open Sans"/>
              <a:cs typeface="Open Sans"/>
              <a:sym typeface="Open Sans"/>
            </a:endParaRPr>
          </a:p>
          <a:p>
            <a:pPr marL="0" marR="0" lvl="0" indent="0" algn="l" rtl="0">
              <a:lnSpc>
                <a:spcPct val="90000"/>
              </a:lnSpc>
              <a:spcBef>
                <a:spcPts val="640"/>
              </a:spcBef>
              <a:buClr>
                <a:schemeClr val="dk1"/>
              </a:buClr>
              <a:buSzPct val="25000"/>
              <a:buFont typeface="Open Sans"/>
              <a:buNone/>
            </a:pPr>
            <a:r>
              <a:rPr lang="en-US" sz="2800" b="0" i="1" dirty="0">
                <a:solidFill>
                  <a:schemeClr val="dk1"/>
                </a:solidFill>
                <a:ea typeface="Open Sans"/>
                <a:cs typeface="Open Sans"/>
                <a:sym typeface="Open Sans"/>
              </a:rPr>
              <a:t>*</a:t>
            </a:r>
            <a:r>
              <a:rPr lang="en-US" sz="2800" b="0" i="1" u="none" strike="noStrike" cap="none" baseline="0" dirty="0" smtClean="0">
                <a:solidFill>
                  <a:schemeClr val="dk1"/>
                </a:solidFill>
                <a:ea typeface="Open Sans"/>
                <a:cs typeface="Open Sans"/>
                <a:sym typeface="Open Sans"/>
              </a:rPr>
              <a:t>Loss of order</a:t>
            </a:r>
            <a:r>
              <a:rPr lang="en-US" sz="2800" b="0" i="1" u="none" strike="noStrike" cap="none" dirty="0" smtClean="0">
                <a:solidFill>
                  <a:schemeClr val="dk1"/>
                </a:solidFill>
                <a:ea typeface="Open Sans"/>
                <a:cs typeface="Open Sans"/>
                <a:sym typeface="Open Sans"/>
              </a:rPr>
              <a:t> or free</a:t>
            </a:r>
          </a:p>
          <a:p>
            <a:pPr marL="0" marR="0" lvl="0" indent="0" algn="l" rtl="0">
              <a:lnSpc>
                <a:spcPct val="90000"/>
              </a:lnSpc>
              <a:spcBef>
                <a:spcPts val="640"/>
              </a:spcBef>
              <a:buClr>
                <a:schemeClr val="dk1"/>
              </a:buClr>
              <a:buSzPct val="25000"/>
              <a:buFont typeface="Open Sans"/>
              <a:buNone/>
            </a:pPr>
            <a:r>
              <a:rPr lang="en-US" sz="2800" b="0" i="1" baseline="0" dirty="0" smtClean="0">
                <a:solidFill>
                  <a:schemeClr val="dk1"/>
                </a:solidFill>
                <a:ea typeface="Open Sans"/>
                <a:cs typeface="Open Sans"/>
                <a:sym typeface="Open Sans"/>
              </a:rPr>
              <a:t>energy</a:t>
            </a:r>
            <a:r>
              <a:rPr lang="en-US" sz="2800" b="0" i="1" dirty="0" smtClean="0">
                <a:solidFill>
                  <a:schemeClr val="dk1"/>
                </a:solidFill>
                <a:ea typeface="Open Sans"/>
                <a:cs typeface="Open Sans"/>
                <a:sym typeface="Open Sans"/>
              </a:rPr>
              <a:t> flow results in</a:t>
            </a:r>
          </a:p>
          <a:p>
            <a:pPr marL="0" marR="0" lvl="0" indent="0" algn="l" rtl="0">
              <a:lnSpc>
                <a:spcPct val="90000"/>
              </a:lnSpc>
              <a:spcBef>
                <a:spcPts val="640"/>
              </a:spcBef>
              <a:buClr>
                <a:schemeClr val="dk1"/>
              </a:buClr>
              <a:buSzPct val="25000"/>
              <a:buFont typeface="Open Sans"/>
              <a:buNone/>
            </a:pPr>
            <a:r>
              <a:rPr lang="en-US" sz="2800" b="0" i="1" dirty="0">
                <a:solidFill>
                  <a:schemeClr val="dk1"/>
                </a:solidFill>
                <a:ea typeface="Open Sans"/>
                <a:cs typeface="Open Sans"/>
                <a:sym typeface="Open Sans"/>
              </a:rPr>
              <a:t>d</a:t>
            </a:r>
            <a:r>
              <a:rPr lang="en-US" sz="2800" b="0" i="1" u="none" strike="noStrike" cap="none" baseline="0" dirty="0" smtClean="0">
                <a:solidFill>
                  <a:schemeClr val="dk1"/>
                </a:solidFill>
                <a:ea typeface="Open Sans"/>
                <a:cs typeface="Open Sans"/>
                <a:sym typeface="Open Sans"/>
              </a:rPr>
              <a:t>eath.</a:t>
            </a:r>
            <a:endParaRPr lang="en-US" sz="2800" b="0" i="1" u="none" strike="noStrike" cap="none" baseline="0" dirty="0">
              <a:solidFill>
                <a:schemeClr val="dk1"/>
              </a:solidFill>
              <a:ea typeface="Open Sans"/>
              <a:cs typeface="Open Sans"/>
              <a:sym typeface="Open Sans"/>
            </a:endParaRPr>
          </a:p>
          <a:p>
            <a:pPr marL="0" marR="0" lvl="0" indent="0" algn="l" rtl="0">
              <a:lnSpc>
                <a:spcPct val="90000"/>
              </a:lnSpc>
              <a:spcBef>
                <a:spcPts val="640"/>
              </a:spcBef>
              <a:buClr>
                <a:schemeClr val="dk1"/>
              </a:buClr>
              <a:buFont typeface="Open Sans"/>
              <a:buNone/>
            </a:pPr>
            <a:endParaRPr sz="3200" b="0" i="0" u="none" strike="noStrike" cap="none" baseline="0" dirty="0">
              <a:solidFill>
                <a:schemeClr val="dk1"/>
              </a:solidFill>
              <a:ea typeface="Open Sans"/>
              <a:cs typeface="Open Sans"/>
              <a:sym typeface="Open Sans"/>
            </a:endParaRPr>
          </a:p>
        </p:txBody>
      </p:sp>
      <p:pic>
        <p:nvPicPr>
          <p:cNvPr id="55" name="Shape 55"/>
          <p:cNvPicPr preferRelativeResize="0"/>
          <p:nvPr/>
        </p:nvPicPr>
        <p:blipFill rotWithShape="1">
          <a:blip r:embed="rId3">
            <a:alphaModFix/>
          </a:blip>
          <a:srcRect/>
          <a:stretch/>
        </p:blipFill>
        <p:spPr>
          <a:xfrm>
            <a:off x="4343400" y="2514600"/>
            <a:ext cx="4648200" cy="4191000"/>
          </a:xfrm>
          <a:prstGeom prst="rect">
            <a:avLst/>
          </a:prstGeom>
          <a:noFill/>
          <a:ln w="38100" cap="sq">
            <a:solidFill>
              <a:srgbClr val="000000"/>
            </a:solidFill>
            <a:prstDash val="solid"/>
            <a:miter/>
            <a:headEnd type="none" w="med" len="med"/>
            <a:tailEnd type="none" w="med" len="med"/>
          </a:ln>
        </p:spPr>
      </p:pic>
    </p:spTree>
    <p:extLst>
      <p:ext uri="{BB962C8B-B14F-4D97-AF65-F5344CB8AC3E}">
        <p14:creationId xmlns:p14="http://schemas.microsoft.com/office/powerpoint/2010/main" val="98216652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1716" name="Rectangle 4"/>
          <p:cNvSpPr>
            <a:spLocks noGrp="1" noChangeArrowheads="1"/>
          </p:cNvSpPr>
          <p:nvPr>
            <p:ph type="title"/>
          </p:nvPr>
        </p:nvSpPr>
        <p:spPr/>
        <p:txBody>
          <a:bodyPr/>
          <a:lstStyle/>
          <a:p>
            <a:r>
              <a:rPr lang="en-US" altLang="en-US" sz="3200" dirty="0" smtClean="0"/>
              <a:t>How do organisms maintain order?</a:t>
            </a:r>
            <a:endParaRPr lang="en-US" altLang="en-US" sz="3200" dirty="0"/>
          </a:p>
        </p:txBody>
      </p:sp>
      <p:sp>
        <p:nvSpPr>
          <p:cNvPr id="371717" name="Rectangle 5" descr="Rectangle: Click to edit Master text styles&#10;Second level&#10;Third level&#10;Fourth level&#10;Fifth level"/>
          <p:cNvSpPr>
            <a:spLocks noGrp="1" noChangeArrowheads="1"/>
          </p:cNvSpPr>
          <p:nvPr>
            <p:ph type="body" idx="1"/>
          </p:nvPr>
        </p:nvSpPr>
        <p:spPr>
          <a:xfrm>
            <a:off x="838200" y="1371600"/>
            <a:ext cx="8001000" cy="1676400"/>
          </a:xfrm>
        </p:spPr>
        <p:txBody>
          <a:bodyPr/>
          <a:lstStyle/>
          <a:p>
            <a:r>
              <a:rPr lang="en-US" dirty="0"/>
              <a:t>By “Coupling Cellular Processes”</a:t>
            </a:r>
          </a:p>
          <a:p>
            <a:pPr lvl="1"/>
            <a:r>
              <a:rPr lang="en-US" dirty="0"/>
              <a:t>Using reactions </a:t>
            </a:r>
            <a:r>
              <a:rPr lang="en-US" dirty="0" smtClean="0"/>
              <a:t>that </a:t>
            </a:r>
            <a:r>
              <a:rPr lang="en-US" dirty="0">
                <a:solidFill>
                  <a:srgbClr val="FF0000"/>
                </a:solidFill>
              </a:rPr>
              <a:t>increase entropy (disorder) </a:t>
            </a:r>
            <a:r>
              <a:rPr lang="en-US" dirty="0"/>
              <a:t>to power those that </a:t>
            </a:r>
            <a:r>
              <a:rPr lang="en-US" dirty="0">
                <a:solidFill>
                  <a:srgbClr val="008000"/>
                </a:solidFill>
              </a:rPr>
              <a:t>decrease entropy (make orderly)</a:t>
            </a:r>
          </a:p>
          <a:p>
            <a:pPr marL="0" indent="0">
              <a:buNone/>
            </a:pPr>
            <a:endParaRPr lang="en-US" altLang="en-US" sz="2400" dirty="0"/>
          </a:p>
        </p:txBody>
      </p:sp>
      <p:sp>
        <p:nvSpPr>
          <p:cNvPr id="371735" name="AutoShape 23"/>
          <p:cNvSpPr>
            <a:spLocks noChangeArrowheads="1"/>
          </p:cNvSpPr>
          <p:nvPr/>
        </p:nvSpPr>
        <p:spPr bwMode="auto">
          <a:xfrm>
            <a:off x="1295400" y="3581400"/>
            <a:ext cx="990600" cy="85725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36" name="AutoShape 24"/>
          <p:cNvSpPr>
            <a:spLocks noChangeArrowheads="1"/>
          </p:cNvSpPr>
          <p:nvPr/>
        </p:nvSpPr>
        <p:spPr bwMode="auto">
          <a:xfrm>
            <a:off x="2286000" y="3581400"/>
            <a:ext cx="990600" cy="857250"/>
          </a:xfrm>
          <a:prstGeom prst="hexagon">
            <a:avLst>
              <a:gd name="adj" fmla="val 28889"/>
              <a:gd name="vf" fmla="val 115470"/>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37" name="AutoShape 25"/>
          <p:cNvSpPr>
            <a:spLocks noChangeArrowheads="1"/>
          </p:cNvSpPr>
          <p:nvPr/>
        </p:nvSpPr>
        <p:spPr bwMode="auto">
          <a:xfrm>
            <a:off x="4572000" y="3581400"/>
            <a:ext cx="990600" cy="85725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38" name="AutoShape 26"/>
          <p:cNvSpPr>
            <a:spLocks noChangeArrowheads="1"/>
          </p:cNvSpPr>
          <p:nvPr/>
        </p:nvSpPr>
        <p:spPr bwMode="auto">
          <a:xfrm>
            <a:off x="5905500" y="3581400"/>
            <a:ext cx="990600" cy="857250"/>
          </a:xfrm>
          <a:prstGeom prst="hexagon">
            <a:avLst>
              <a:gd name="adj" fmla="val 28889"/>
              <a:gd name="vf" fmla="val 115470"/>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39" name="Text Box 27"/>
          <p:cNvSpPr txBox="1">
            <a:spLocks noChangeArrowheads="1"/>
          </p:cNvSpPr>
          <p:nvPr/>
        </p:nvSpPr>
        <p:spPr bwMode="auto">
          <a:xfrm>
            <a:off x="5553075" y="3781425"/>
            <a:ext cx="36195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0F116A"/>
                </a:solidFill>
              </a:rPr>
              <a:t>+</a:t>
            </a:r>
            <a:endParaRPr lang="en-US" altLang="en-US" sz="2400">
              <a:solidFill>
                <a:srgbClr val="40458C"/>
              </a:solidFill>
            </a:endParaRPr>
          </a:p>
        </p:txBody>
      </p:sp>
      <p:sp>
        <p:nvSpPr>
          <p:cNvPr id="371740" name="AutoShape 28"/>
          <p:cNvSpPr>
            <a:spLocks noChangeArrowheads="1"/>
          </p:cNvSpPr>
          <p:nvPr/>
        </p:nvSpPr>
        <p:spPr bwMode="auto">
          <a:xfrm>
            <a:off x="3505200" y="3819525"/>
            <a:ext cx="838200" cy="381000"/>
          </a:xfrm>
          <a:prstGeom prst="notchedRightArrow">
            <a:avLst>
              <a:gd name="adj1" fmla="val 50000"/>
              <a:gd name="adj2" fmla="val 55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1" name="Text Box 29"/>
          <p:cNvSpPr txBox="1">
            <a:spLocks noChangeArrowheads="1"/>
          </p:cNvSpPr>
          <p:nvPr/>
        </p:nvSpPr>
        <p:spPr bwMode="auto">
          <a:xfrm>
            <a:off x="6886575" y="3781425"/>
            <a:ext cx="36195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0F116A"/>
                </a:solidFill>
              </a:rPr>
              <a:t>+</a:t>
            </a:r>
            <a:endParaRPr lang="en-US" altLang="en-US" sz="2400">
              <a:solidFill>
                <a:srgbClr val="40458C"/>
              </a:solidFill>
            </a:endParaRPr>
          </a:p>
        </p:txBody>
      </p:sp>
      <p:sp>
        <p:nvSpPr>
          <p:cNvPr id="371742" name="AutoShape 30"/>
          <p:cNvSpPr>
            <a:spLocks noChangeArrowheads="1"/>
          </p:cNvSpPr>
          <p:nvPr/>
        </p:nvSpPr>
        <p:spPr bwMode="auto">
          <a:xfrm>
            <a:off x="4572000" y="3581400"/>
            <a:ext cx="990600" cy="857250"/>
          </a:xfrm>
          <a:prstGeom prst="hexagon">
            <a:avLst>
              <a:gd name="adj" fmla="val 28889"/>
              <a:gd name="vf" fmla="val 115470"/>
            </a:avLst>
          </a:prstGeom>
          <a:solidFill>
            <a:srgbClr val="FFCC1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3" name="AutoShape 31"/>
          <p:cNvSpPr>
            <a:spLocks noChangeArrowheads="1"/>
          </p:cNvSpPr>
          <p:nvPr/>
        </p:nvSpPr>
        <p:spPr bwMode="auto">
          <a:xfrm>
            <a:off x="7239000" y="3505200"/>
            <a:ext cx="1600200" cy="933450"/>
          </a:xfrm>
          <a:prstGeom prst="irregularSeal1">
            <a:avLst/>
          </a:prstGeom>
          <a:solidFill>
            <a:srgbClr val="FFEA18"/>
          </a:solidFill>
          <a:ln w="2857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600" b="1">
                <a:solidFill>
                  <a:srgbClr val="CC0000"/>
                </a:solidFill>
              </a:rPr>
              <a:t>energy</a:t>
            </a:r>
            <a:endParaRPr lang="en-US" altLang="en-US" sz="3000" b="1">
              <a:solidFill>
                <a:srgbClr val="0F116A"/>
              </a:solidFill>
            </a:endParaRPr>
          </a:p>
        </p:txBody>
      </p:sp>
      <p:sp>
        <p:nvSpPr>
          <p:cNvPr id="371744" name="Oval 32"/>
          <p:cNvSpPr>
            <a:spLocks noChangeArrowheads="1"/>
          </p:cNvSpPr>
          <p:nvPr/>
        </p:nvSpPr>
        <p:spPr bwMode="auto">
          <a:xfrm>
            <a:off x="1143000" y="5524500"/>
            <a:ext cx="990600" cy="8572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5" name="Oval 33"/>
          <p:cNvSpPr>
            <a:spLocks noChangeArrowheads="1"/>
          </p:cNvSpPr>
          <p:nvPr/>
        </p:nvSpPr>
        <p:spPr bwMode="auto">
          <a:xfrm>
            <a:off x="2514600" y="5524500"/>
            <a:ext cx="990600" cy="857250"/>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6" name="Text Box 34"/>
          <p:cNvSpPr txBox="1">
            <a:spLocks noChangeArrowheads="1"/>
          </p:cNvSpPr>
          <p:nvPr/>
        </p:nvSpPr>
        <p:spPr bwMode="auto">
          <a:xfrm>
            <a:off x="2143125" y="5724525"/>
            <a:ext cx="36195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0F116A"/>
                </a:solidFill>
              </a:rPr>
              <a:t>+</a:t>
            </a:r>
            <a:endParaRPr lang="en-US" altLang="en-US" sz="2400">
              <a:solidFill>
                <a:srgbClr val="40458C"/>
              </a:solidFill>
            </a:endParaRPr>
          </a:p>
        </p:txBody>
      </p:sp>
      <p:sp>
        <p:nvSpPr>
          <p:cNvPr id="371747" name="AutoShape 35"/>
          <p:cNvSpPr>
            <a:spLocks noChangeArrowheads="1"/>
          </p:cNvSpPr>
          <p:nvPr/>
        </p:nvSpPr>
        <p:spPr bwMode="auto">
          <a:xfrm>
            <a:off x="5638800" y="5724525"/>
            <a:ext cx="838200" cy="381000"/>
          </a:xfrm>
          <a:prstGeom prst="notchedRightArrow">
            <a:avLst>
              <a:gd name="adj1" fmla="val 50000"/>
              <a:gd name="adj2" fmla="val 55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8" name="Oval 36"/>
          <p:cNvSpPr>
            <a:spLocks noChangeArrowheads="1"/>
          </p:cNvSpPr>
          <p:nvPr/>
        </p:nvSpPr>
        <p:spPr bwMode="auto">
          <a:xfrm>
            <a:off x="6629400" y="5486400"/>
            <a:ext cx="990600" cy="8572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49" name="Oval 37"/>
          <p:cNvSpPr>
            <a:spLocks noChangeArrowheads="1"/>
          </p:cNvSpPr>
          <p:nvPr/>
        </p:nvSpPr>
        <p:spPr bwMode="auto">
          <a:xfrm>
            <a:off x="7620000" y="5486400"/>
            <a:ext cx="990600" cy="857250"/>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371750" name="AutoShape 38"/>
          <p:cNvSpPr>
            <a:spLocks noChangeArrowheads="1"/>
          </p:cNvSpPr>
          <p:nvPr/>
        </p:nvSpPr>
        <p:spPr bwMode="auto">
          <a:xfrm>
            <a:off x="3886200" y="5486400"/>
            <a:ext cx="1600200" cy="933450"/>
          </a:xfrm>
          <a:prstGeom prst="irregularSeal1">
            <a:avLst/>
          </a:prstGeom>
          <a:solidFill>
            <a:srgbClr val="FFEA18"/>
          </a:solidFill>
          <a:ln w="28575">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600" b="1">
                <a:solidFill>
                  <a:srgbClr val="CC0000"/>
                </a:solidFill>
              </a:rPr>
              <a:t>energy</a:t>
            </a:r>
            <a:endParaRPr lang="en-US" altLang="en-US" sz="3000" b="1">
              <a:solidFill>
                <a:srgbClr val="0F116A"/>
              </a:solidFill>
            </a:endParaRPr>
          </a:p>
        </p:txBody>
      </p:sp>
      <p:sp>
        <p:nvSpPr>
          <p:cNvPr id="371751" name="Text Box 39"/>
          <p:cNvSpPr txBox="1">
            <a:spLocks noChangeArrowheads="1"/>
          </p:cNvSpPr>
          <p:nvPr/>
        </p:nvSpPr>
        <p:spPr bwMode="auto">
          <a:xfrm>
            <a:off x="3514725" y="5724525"/>
            <a:ext cx="361950"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0F116A"/>
                </a:solidFill>
              </a:rPr>
              <a:t>+</a:t>
            </a:r>
            <a:endParaRPr lang="en-US" altLang="en-US" sz="2400">
              <a:solidFill>
                <a:srgbClr val="40458C"/>
              </a:solidFill>
            </a:endParaRPr>
          </a:p>
        </p:txBody>
      </p:sp>
      <p:sp>
        <p:nvSpPr>
          <p:cNvPr id="371752" name="Freeform 40"/>
          <p:cNvSpPr>
            <a:spLocks/>
          </p:cNvSpPr>
          <p:nvPr/>
        </p:nvSpPr>
        <p:spPr bwMode="auto">
          <a:xfrm>
            <a:off x="4706938" y="4365625"/>
            <a:ext cx="3859212" cy="1270000"/>
          </a:xfrm>
          <a:custGeom>
            <a:avLst/>
            <a:gdLst>
              <a:gd name="T0" fmla="*/ 2118 w 2431"/>
              <a:gd name="T1" fmla="*/ 0 h 800"/>
              <a:gd name="T2" fmla="*/ 2151 w 2431"/>
              <a:gd name="T3" fmla="*/ 345 h 800"/>
              <a:gd name="T4" fmla="*/ 436 w 2431"/>
              <a:gd name="T5" fmla="*/ 551 h 800"/>
              <a:gd name="T6" fmla="*/ 0 w 2431"/>
              <a:gd name="T7" fmla="*/ 800 h 800"/>
            </a:gdLst>
            <a:ahLst/>
            <a:cxnLst>
              <a:cxn ang="0">
                <a:pos x="T0" y="T1"/>
              </a:cxn>
              <a:cxn ang="0">
                <a:pos x="T2" y="T3"/>
              </a:cxn>
              <a:cxn ang="0">
                <a:pos x="T4" y="T5"/>
              </a:cxn>
              <a:cxn ang="0">
                <a:pos x="T6" y="T7"/>
              </a:cxn>
            </a:cxnLst>
            <a:rect l="0" t="0" r="r" b="b"/>
            <a:pathLst>
              <a:path w="2431" h="800">
                <a:moveTo>
                  <a:pt x="2118" y="0"/>
                </a:moveTo>
                <a:cubicBezTo>
                  <a:pt x="2274" y="126"/>
                  <a:pt x="2431" y="253"/>
                  <a:pt x="2151" y="345"/>
                </a:cubicBezTo>
                <a:cubicBezTo>
                  <a:pt x="1871" y="437"/>
                  <a:pt x="794" y="475"/>
                  <a:pt x="436" y="551"/>
                </a:cubicBezTo>
                <a:cubicBezTo>
                  <a:pt x="78" y="627"/>
                  <a:pt x="39" y="713"/>
                  <a:pt x="0" y="800"/>
                </a:cubicBezTo>
              </a:path>
            </a:pathLst>
          </a:custGeom>
          <a:noFill/>
          <a:ln w="76200" cap="flat" cmpd="sng">
            <a:solidFill>
              <a:srgbClr val="CC0000"/>
            </a:solidFill>
            <a:prstDash val="solid"/>
            <a:round/>
            <a:headEnd type="none" w="med" len="med"/>
            <a:tailEnd type="triangle" w="med" len="med"/>
          </a:ln>
          <a:effectLst/>
          <a:extLst>
            <a:ext uri="{909E8E84-426E-40DD-AFC4-6F175D3DCCD1}">
              <a14:hiddenFill xmlns:a14="http://schemas.microsoft.com/office/drawing/2010/main">
                <a:solidFill>
                  <a:srgbClr val="FFEA1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Tree>
    <p:extLst>
      <p:ext uri="{BB962C8B-B14F-4D97-AF65-F5344CB8AC3E}">
        <p14:creationId xmlns:p14="http://schemas.microsoft.com/office/powerpoint/2010/main" val="40636308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1717">
                                            <p:txEl>
                                              <p:pRg st="0" end="0"/>
                                            </p:txEl>
                                          </p:spTgt>
                                        </p:tgtEl>
                                        <p:attrNameLst>
                                          <p:attrName>style.visibility</p:attrName>
                                        </p:attrNameLst>
                                      </p:cBhvr>
                                      <p:to>
                                        <p:strVal val="visible"/>
                                      </p:to>
                                    </p:set>
                                    <p:anim calcmode="lin" valueType="num">
                                      <p:cBhvr additive="base">
                                        <p:cTn id="7" dur="500" fill="hold"/>
                                        <p:tgtEl>
                                          <p:spTgt spid="37171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171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
                                        </p:tgtEl>
                                      </p:cMediaNode>
                                    </p:audio>
                                  </p:subTnLst>
                                </p:cTn>
                              </p:par>
                              <p:par>
                                <p:cTn id="9" presetID="2" presetClass="entr" presetSubtype="8" fill="hold" grpId="0" nodeType="withEffect">
                                  <p:stCondLst>
                                    <p:cond delay="0"/>
                                  </p:stCondLst>
                                  <p:childTnLst>
                                    <p:set>
                                      <p:cBhvr>
                                        <p:cTn id="10" dur="1" fill="hold">
                                          <p:stCondLst>
                                            <p:cond delay="0"/>
                                          </p:stCondLst>
                                        </p:cTn>
                                        <p:tgtEl>
                                          <p:spTgt spid="371717">
                                            <p:txEl>
                                              <p:pRg st="1" end="1"/>
                                            </p:txEl>
                                          </p:spTgt>
                                        </p:tgtEl>
                                        <p:attrNameLst>
                                          <p:attrName>style.visibility</p:attrName>
                                        </p:attrNameLst>
                                      </p:cBhvr>
                                      <p:to>
                                        <p:strVal val="visible"/>
                                      </p:to>
                                    </p:set>
                                    <p:anim calcmode="lin" valueType="num">
                                      <p:cBhvr additive="base">
                                        <p:cTn id="11" dur="500" fill="hold"/>
                                        <p:tgtEl>
                                          <p:spTgt spid="37171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171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Whoosh"/>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32" fill="hold" grpId="1" nodeType="clickEffect">
                                  <p:stCondLst>
                                    <p:cond delay="0"/>
                                  </p:stCondLst>
                                  <p:childTnLst>
                                    <p:set>
                                      <p:cBhvr>
                                        <p:cTn id="16" dur="1" fill="hold">
                                          <p:stCondLst>
                                            <p:cond delay="0"/>
                                          </p:stCondLst>
                                        </p:cTn>
                                        <p:tgtEl>
                                          <p:spTgt spid="371743"/>
                                        </p:tgtEl>
                                        <p:attrNameLst>
                                          <p:attrName>style.visibility</p:attrName>
                                        </p:attrNameLst>
                                      </p:cBhvr>
                                      <p:to>
                                        <p:strVal val="visible"/>
                                      </p:to>
                                    </p:set>
                                    <p:animEffect transition="in" filter="circle(out)">
                                      <p:cBhvr>
                                        <p:cTn id="17" dur="500"/>
                                        <p:tgtEl>
                                          <p:spTgt spid="371743"/>
                                        </p:tgtEl>
                                      </p:cBhvr>
                                    </p:animEffect>
                                  </p:childTnLst>
                                  <p:subTnLst>
                                    <p:audio>
                                      <p:cMediaNode>
                                        <p:cTn display="0" masterRel="sameClick">
                                          <p:stCondLst>
                                            <p:cond evt="begin" delay="0">
                                              <p:tn val="15"/>
                                            </p:cond>
                                          </p:stCondLst>
                                          <p:endCondLst>
                                            <p:cond evt="onStopAudio" delay="0">
                                              <p:tgtEl>
                                                <p:sldTgt/>
                                              </p:tgtEl>
                                            </p:cond>
                                          </p:endCondLst>
                                        </p:cTn>
                                        <p:tgtEl>
                                          <p:sndTgt r:embed="rId4" name="Explosion"/>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xit" presetSubtype="0" fill="hold" grpId="0" nodeType="clickEffect">
                                  <p:stCondLst>
                                    <p:cond delay="0"/>
                                  </p:stCondLst>
                                  <p:childTnLst>
                                    <p:animEffect transition="out" filter="dissolve">
                                      <p:cBhvr>
                                        <p:cTn id="21" dur="500"/>
                                        <p:tgtEl>
                                          <p:spTgt spid="371743"/>
                                        </p:tgtEl>
                                      </p:cBhvr>
                                    </p:animEffect>
                                    <p:set>
                                      <p:cBhvr>
                                        <p:cTn id="22" dur="1" fill="hold">
                                          <p:stCondLst>
                                            <p:cond delay="499"/>
                                          </p:stCondLst>
                                        </p:cTn>
                                        <p:tgtEl>
                                          <p:spTgt spid="371743"/>
                                        </p:tgtEl>
                                        <p:attrNameLst>
                                          <p:attrName>style.visibility</p:attrName>
                                        </p:attrNameLst>
                                      </p:cBhvr>
                                      <p:to>
                                        <p:strVal val="hidden"/>
                                      </p:to>
                                    </p:set>
                                  </p:childTnLst>
                                </p:cTn>
                              </p:par>
                            </p:childTnLst>
                          </p:cTn>
                        </p:par>
                        <p:par>
                          <p:cTn id="23" fill="hold" nodeType="afterGroup">
                            <p:stCondLst>
                              <p:cond delay="500"/>
                            </p:stCondLst>
                            <p:childTnLst>
                              <p:par>
                                <p:cTn id="24" presetID="22" presetClass="entr" presetSubtype="2" fill="hold" grpId="0" nodeType="afterEffect">
                                  <p:stCondLst>
                                    <p:cond delay="0"/>
                                  </p:stCondLst>
                                  <p:childTnLst>
                                    <p:set>
                                      <p:cBhvr>
                                        <p:cTn id="25" dur="1" fill="hold">
                                          <p:stCondLst>
                                            <p:cond delay="0"/>
                                          </p:stCondLst>
                                        </p:cTn>
                                        <p:tgtEl>
                                          <p:spTgt spid="371752"/>
                                        </p:tgtEl>
                                        <p:attrNameLst>
                                          <p:attrName>style.visibility</p:attrName>
                                        </p:attrNameLst>
                                      </p:cBhvr>
                                      <p:to>
                                        <p:strVal val="visible"/>
                                      </p:to>
                                    </p:set>
                                    <p:animEffect transition="in" filter="wipe(right)">
                                      <p:cBhvr>
                                        <p:cTn id="26" dur="500"/>
                                        <p:tgtEl>
                                          <p:spTgt spid="371752"/>
                                        </p:tgtEl>
                                      </p:cBhvr>
                                    </p:animEffect>
                                  </p:childTnLst>
                                  <p:subTnLst>
                                    <p:audio>
                                      <p:cMediaNode>
                                        <p:cTn display="0" masterRel="sameClick">
                                          <p:stCondLst>
                                            <p:cond evt="begin" delay="0">
                                              <p:tn val="24"/>
                                            </p:cond>
                                          </p:stCondLst>
                                          <p:endCondLst>
                                            <p:cond evt="onStopAudio" delay="0">
                                              <p:tgtEl>
                                                <p:sldTgt/>
                                              </p:tgtEl>
                                            </p:cond>
                                          </p:endCondLst>
                                        </p:cTn>
                                        <p:tgtEl>
                                          <p:sndTgt r:embed="rId5" name="Pencil Check"/>
                                        </p:tgtEl>
                                      </p:cMediaNode>
                                    </p:audio>
                                  </p:subTnLst>
                                </p:cTn>
                              </p:par>
                            </p:childTnLst>
                          </p:cTn>
                        </p:par>
                        <p:par>
                          <p:cTn id="27" fill="hold" nodeType="afterGroup">
                            <p:stCondLst>
                              <p:cond delay="1000"/>
                            </p:stCondLst>
                            <p:childTnLst>
                              <p:par>
                                <p:cTn id="28" presetID="6" presetClass="entr" presetSubtype="32" fill="hold" grpId="0" nodeType="afterEffect">
                                  <p:stCondLst>
                                    <p:cond delay="0"/>
                                  </p:stCondLst>
                                  <p:childTnLst>
                                    <p:set>
                                      <p:cBhvr>
                                        <p:cTn id="29" dur="1" fill="hold">
                                          <p:stCondLst>
                                            <p:cond delay="0"/>
                                          </p:stCondLst>
                                        </p:cTn>
                                        <p:tgtEl>
                                          <p:spTgt spid="371750"/>
                                        </p:tgtEl>
                                        <p:attrNameLst>
                                          <p:attrName>style.visibility</p:attrName>
                                        </p:attrNameLst>
                                      </p:cBhvr>
                                      <p:to>
                                        <p:strVal val="visible"/>
                                      </p:to>
                                    </p:set>
                                    <p:animEffect transition="in" filter="circle(out)">
                                      <p:cBhvr>
                                        <p:cTn id="30" dur="500"/>
                                        <p:tgtEl>
                                          <p:spTgt spid="371750"/>
                                        </p:tgtEl>
                                      </p:cBhvr>
                                    </p:animEffect>
                                  </p:childTnLst>
                                  <p:subTnLst>
                                    <p:audio>
                                      <p:cMediaNode>
                                        <p:cTn display="0" masterRel="sameClick">
                                          <p:stCondLst>
                                            <p:cond evt="begin" delay="0">
                                              <p:tn val="28"/>
                                            </p:cond>
                                          </p:stCondLst>
                                          <p:endCondLst>
                                            <p:cond evt="onStopAudio" delay="0">
                                              <p:tgtEl>
                                                <p:sldTgt/>
                                              </p:tgtEl>
                                            </p:cond>
                                          </p:endCondLst>
                                        </p:cTn>
                                        <p:tgtEl>
                                          <p:sndTgt r:embed="rId4" name="Explosion"/>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7" grpId="0" build="p" autoUpdateAnimBg="0"/>
      <p:bldP spid="371743" grpId="0" animBg="1"/>
      <p:bldP spid="371743" grpId="1" animBg="1"/>
      <p:bldP spid="371750" grpId="0" animBg="1"/>
      <p:bldP spid="37175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6162" name="Rectangle 1026"/>
          <p:cNvSpPr>
            <a:spLocks noGrp="1" noChangeArrowheads="1"/>
          </p:cNvSpPr>
          <p:nvPr>
            <p:ph type="title"/>
          </p:nvPr>
        </p:nvSpPr>
        <p:spPr>
          <a:noFill/>
          <a:ln/>
        </p:spPr>
        <p:txBody>
          <a:bodyPr/>
          <a:lstStyle/>
          <a:p>
            <a:r>
              <a:rPr lang="en-US" altLang="en-US" dirty="0" smtClean="0"/>
              <a:t>Metabolic Reactions</a:t>
            </a:r>
            <a:endParaRPr lang="en-US" altLang="en-US" dirty="0"/>
          </a:p>
        </p:txBody>
      </p:sp>
      <p:sp>
        <p:nvSpPr>
          <p:cNvPr id="476163" name="Rectangle 1027" descr="Rectangle: Click to edit Master text styles&#10;Second level&#10;Third level&#10;Fourth level&#10;Fifth level"/>
          <p:cNvSpPr>
            <a:spLocks noGrp="1" noChangeArrowheads="1"/>
          </p:cNvSpPr>
          <p:nvPr>
            <p:ph idx="1"/>
          </p:nvPr>
        </p:nvSpPr>
        <p:spPr>
          <a:xfrm>
            <a:off x="685800" y="1295400"/>
            <a:ext cx="8153400" cy="5410200"/>
          </a:xfrm>
          <a:noFill/>
          <a:ln/>
        </p:spPr>
        <p:txBody>
          <a:bodyPr/>
          <a:lstStyle/>
          <a:p>
            <a:r>
              <a:rPr lang="en-US" altLang="en-US" dirty="0" smtClean="0">
                <a:solidFill>
                  <a:schemeClr val="tx1">
                    <a:lumMod val="75000"/>
                  </a:schemeClr>
                </a:solidFill>
              </a:rPr>
              <a:t>Can </a:t>
            </a:r>
            <a:r>
              <a:rPr lang="en-US" altLang="en-US" u="sng" dirty="0" smtClean="0">
                <a:solidFill>
                  <a:srgbClr val="CC0000"/>
                </a:solidFill>
              </a:rPr>
              <a:t>form </a:t>
            </a:r>
            <a:r>
              <a:rPr lang="en-US" altLang="en-US" u="sng" dirty="0">
                <a:solidFill>
                  <a:srgbClr val="CC0000"/>
                </a:solidFill>
              </a:rPr>
              <a:t>bonds</a:t>
            </a:r>
            <a:r>
              <a:rPr lang="en-US" altLang="en-US" dirty="0"/>
              <a:t> between </a:t>
            </a:r>
            <a:r>
              <a:rPr lang="en-US" altLang="en-US" dirty="0" smtClean="0"/>
              <a:t>molecules</a:t>
            </a:r>
          </a:p>
          <a:p>
            <a:pPr lvl="1"/>
            <a:r>
              <a:rPr lang="en-US" altLang="en-US" dirty="0" smtClean="0"/>
              <a:t>dehydration </a:t>
            </a:r>
            <a:r>
              <a:rPr lang="en-US" altLang="en-US" dirty="0"/>
              <a:t>synthesis</a:t>
            </a:r>
          </a:p>
          <a:p>
            <a:pPr lvl="1"/>
            <a:r>
              <a:rPr lang="en-US" altLang="en-US" dirty="0"/>
              <a:t>synthesis</a:t>
            </a:r>
          </a:p>
          <a:p>
            <a:pPr lvl="1"/>
            <a:r>
              <a:rPr lang="en-US" altLang="en-US" u="sng" dirty="0">
                <a:solidFill>
                  <a:srgbClr val="CC0000"/>
                </a:solidFill>
              </a:rPr>
              <a:t>anabolic </a:t>
            </a:r>
            <a:r>
              <a:rPr lang="en-US" altLang="en-US" u="sng" dirty="0" smtClean="0">
                <a:solidFill>
                  <a:srgbClr val="CC0000"/>
                </a:solidFill>
              </a:rPr>
              <a:t>reactions</a:t>
            </a:r>
          </a:p>
          <a:p>
            <a:pPr lvl="1"/>
            <a:r>
              <a:rPr lang="en-US" altLang="en-US" u="sng" dirty="0" smtClean="0">
                <a:solidFill>
                  <a:srgbClr val="008000"/>
                </a:solidFill>
              </a:rPr>
              <a:t>ENDERGONIC</a:t>
            </a:r>
            <a:endParaRPr lang="en-US" altLang="en-US" dirty="0">
              <a:solidFill>
                <a:srgbClr val="008000"/>
              </a:solidFill>
            </a:endParaRPr>
          </a:p>
          <a:p>
            <a:r>
              <a:rPr lang="en-US" altLang="en-US" dirty="0">
                <a:solidFill>
                  <a:schemeClr val="tx1">
                    <a:lumMod val="75000"/>
                  </a:schemeClr>
                </a:solidFill>
              </a:rPr>
              <a:t>Can </a:t>
            </a:r>
            <a:r>
              <a:rPr lang="en-US" altLang="en-US" u="sng" dirty="0" smtClean="0">
                <a:solidFill>
                  <a:srgbClr val="CC0000"/>
                </a:solidFill>
              </a:rPr>
              <a:t>break </a:t>
            </a:r>
            <a:r>
              <a:rPr lang="en-US" altLang="en-US" u="sng" dirty="0">
                <a:solidFill>
                  <a:srgbClr val="CC0000"/>
                </a:solidFill>
              </a:rPr>
              <a:t>bonds</a:t>
            </a:r>
            <a:r>
              <a:rPr lang="en-US" altLang="en-US" dirty="0"/>
              <a:t> between molecules</a:t>
            </a:r>
          </a:p>
          <a:p>
            <a:pPr lvl="1"/>
            <a:r>
              <a:rPr lang="en-US" altLang="en-US" dirty="0" smtClean="0"/>
              <a:t>hydrolysis</a:t>
            </a:r>
            <a:endParaRPr lang="en-US" altLang="en-US" dirty="0"/>
          </a:p>
          <a:p>
            <a:pPr lvl="1"/>
            <a:r>
              <a:rPr lang="en-US" altLang="en-US" dirty="0"/>
              <a:t>digestion</a:t>
            </a:r>
          </a:p>
          <a:p>
            <a:pPr lvl="1"/>
            <a:r>
              <a:rPr lang="en-US" altLang="en-US" u="sng" dirty="0">
                <a:solidFill>
                  <a:srgbClr val="CC0000"/>
                </a:solidFill>
              </a:rPr>
              <a:t>catabolic </a:t>
            </a:r>
            <a:r>
              <a:rPr lang="en-US" altLang="en-US" u="sng" dirty="0" smtClean="0">
                <a:solidFill>
                  <a:srgbClr val="CC0000"/>
                </a:solidFill>
              </a:rPr>
              <a:t>reactions</a:t>
            </a:r>
          </a:p>
          <a:p>
            <a:pPr lvl="1"/>
            <a:r>
              <a:rPr lang="en-US" altLang="en-US" u="sng" dirty="0" smtClean="0">
                <a:solidFill>
                  <a:srgbClr val="008000"/>
                </a:solidFill>
              </a:rPr>
              <a:t>EXERGONIC</a:t>
            </a:r>
            <a:endParaRPr lang="en-US" altLang="en-US" u="sng" dirty="0">
              <a:solidFill>
                <a:srgbClr val="008000"/>
              </a:solidFill>
            </a:endParaRPr>
          </a:p>
        </p:txBody>
      </p:sp>
      <p:sp>
        <p:nvSpPr>
          <p:cNvPr id="7" name="AutoShape 16"/>
          <p:cNvSpPr>
            <a:spLocks noChangeArrowheads="1"/>
          </p:cNvSpPr>
          <p:nvPr/>
        </p:nvSpPr>
        <p:spPr bwMode="auto">
          <a:xfrm>
            <a:off x="4876800" y="4419600"/>
            <a:ext cx="3352800" cy="1371600"/>
          </a:xfrm>
          <a:prstGeom prst="wedgeEllipseCallout">
            <a:avLst>
              <a:gd name="adj1" fmla="val 35448"/>
              <a:gd name="adj2" fmla="val 63460"/>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gn="ctr" eaLnBrk="0" fontAlgn="base" hangingPunct="0">
              <a:spcBef>
                <a:spcPct val="0"/>
              </a:spcBef>
              <a:spcAft>
                <a:spcPct val="0"/>
              </a:spcAft>
            </a:pPr>
            <a:r>
              <a:rPr lang="en-US" altLang="en-US" b="1" dirty="0" smtClean="0">
                <a:solidFill>
                  <a:srgbClr val="0F116A"/>
                </a:solidFill>
                <a:latin typeface="Comic Sans MS" charset="0"/>
              </a:rPr>
              <a:t>breaking down molecules</a:t>
            </a:r>
            <a:r>
              <a:rPr lang="en-US" altLang="en-US" b="1" dirty="0">
                <a:solidFill>
                  <a:srgbClr val="0F116A"/>
                </a:solidFill>
                <a:latin typeface="Comic Sans MS" charset="0"/>
              </a:rPr>
              <a:t>= </a:t>
            </a:r>
            <a:br>
              <a:rPr lang="en-US" altLang="en-US" b="1" dirty="0">
                <a:solidFill>
                  <a:srgbClr val="0F116A"/>
                </a:solidFill>
                <a:latin typeface="Comic Sans MS" charset="0"/>
              </a:rPr>
            </a:br>
            <a:r>
              <a:rPr lang="en-US" altLang="en-US" b="1" dirty="0">
                <a:solidFill>
                  <a:srgbClr val="0F116A"/>
                </a:solidFill>
                <a:latin typeface="Comic Sans MS" charset="0"/>
              </a:rPr>
              <a:t>less organization=</a:t>
            </a:r>
            <a:br>
              <a:rPr lang="en-US" altLang="en-US" b="1" dirty="0">
                <a:solidFill>
                  <a:srgbClr val="0F116A"/>
                </a:solidFill>
                <a:latin typeface="Comic Sans MS" charset="0"/>
              </a:rPr>
            </a:br>
            <a:r>
              <a:rPr lang="en-US" altLang="en-US" b="1" dirty="0">
                <a:solidFill>
                  <a:srgbClr val="0F116A"/>
                </a:solidFill>
                <a:latin typeface="Comic Sans MS" charset="0"/>
              </a:rPr>
              <a:t>lower energy state</a:t>
            </a:r>
          </a:p>
        </p:txBody>
      </p:sp>
      <p:sp>
        <p:nvSpPr>
          <p:cNvPr id="8" name="AutoShape 18"/>
          <p:cNvSpPr>
            <a:spLocks noChangeArrowheads="1"/>
          </p:cNvSpPr>
          <p:nvPr/>
        </p:nvSpPr>
        <p:spPr bwMode="auto">
          <a:xfrm>
            <a:off x="5410200" y="1905000"/>
            <a:ext cx="3200400" cy="1136650"/>
          </a:xfrm>
          <a:prstGeom prst="wedgeEllipseCallout">
            <a:avLst>
              <a:gd name="adj1" fmla="val 30918"/>
              <a:gd name="adj2" fmla="val 67567"/>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gn="ctr" eaLnBrk="0" fontAlgn="base" hangingPunct="0">
              <a:spcBef>
                <a:spcPct val="0"/>
              </a:spcBef>
              <a:spcAft>
                <a:spcPct val="0"/>
              </a:spcAft>
            </a:pPr>
            <a:r>
              <a:rPr lang="en-US" altLang="en-US" b="1" dirty="0">
                <a:solidFill>
                  <a:srgbClr val="0F116A"/>
                </a:solidFill>
                <a:latin typeface="Comic Sans MS" charset="0"/>
              </a:rPr>
              <a:t>building molecules= </a:t>
            </a:r>
            <a:br>
              <a:rPr lang="en-US" altLang="en-US" b="1" dirty="0">
                <a:solidFill>
                  <a:srgbClr val="0F116A"/>
                </a:solidFill>
                <a:latin typeface="Comic Sans MS" charset="0"/>
              </a:rPr>
            </a:br>
            <a:r>
              <a:rPr lang="en-US" altLang="en-US" b="1" dirty="0">
                <a:solidFill>
                  <a:srgbClr val="0F116A"/>
                </a:solidFill>
                <a:latin typeface="Comic Sans MS" charset="0"/>
              </a:rPr>
              <a:t>more organization=</a:t>
            </a:r>
            <a:br>
              <a:rPr lang="en-US" altLang="en-US" b="1" dirty="0">
                <a:solidFill>
                  <a:srgbClr val="0F116A"/>
                </a:solidFill>
                <a:latin typeface="Comic Sans MS" charset="0"/>
              </a:rPr>
            </a:br>
            <a:r>
              <a:rPr lang="en-US" altLang="en-US" b="1" dirty="0">
                <a:solidFill>
                  <a:srgbClr val="0F116A"/>
                </a:solidFill>
                <a:latin typeface="Comic Sans MS" charset="0"/>
              </a:rPr>
              <a:t>higher energy state</a:t>
            </a:r>
          </a:p>
        </p:txBody>
      </p:sp>
      <p:pic>
        <p:nvPicPr>
          <p:cNvPr id="9" name="Picture 15" descr="penguin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450" y="2895600"/>
            <a:ext cx="1274762"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5" descr="penguin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5486400"/>
            <a:ext cx="1274762"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71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76163">
                                            <p:txEl>
                                              <p:pRg st="0" end="0"/>
                                            </p:txEl>
                                          </p:spTgt>
                                        </p:tgtEl>
                                        <p:attrNameLst>
                                          <p:attrName>style.visibility</p:attrName>
                                        </p:attrNameLst>
                                      </p:cBhvr>
                                      <p:to>
                                        <p:strVal val="visible"/>
                                      </p:to>
                                    </p:set>
                                    <p:animEffect transition="in" filter="wipe(down)">
                                      <p:cBhvr>
                                        <p:cTn id="7" dur="500"/>
                                        <p:tgtEl>
                                          <p:spTgt spid="476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476163">
                                            <p:txEl>
                                              <p:pRg st="1" end="1"/>
                                            </p:txEl>
                                          </p:spTgt>
                                        </p:tgtEl>
                                        <p:attrNameLst>
                                          <p:attrName>style.visibility</p:attrName>
                                        </p:attrNameLst>
                                      </p:cBhvr>
                                      <p:to>
                                        <p:strVal val="visible"/>
                                      </p:to>
                                    </p:set>
                                    <p:animEffect transition="in" filter="fade">
                                      <p:cBhvr>
                                        <p:cTn id="12" dur="1000"/>
                                        <p:tgtEl>
                                          <p:spTgt spid="476163">
                                            <p:txEl>
                                              <p:pRg st="1" end="1"/>
                                            </p:txEl>
                                          </p:spTgt>
                                        </p:tgtEl>
                                      </p:cBhvr>
                                    </p:animEffect>
                                    <p:anim calcmode="lin" valueType="num">
                                      <p:cBhvr>
                                        <p:cTn id="13" dur="1000" fill="hold"/>
                                        <p:tgtEl>
                                          <p:spTgt spid="476163">
                                            <p:txEl>
                                              <p:pRg st="1" end="1"/>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476163">
                                            <p:txEl>
                                              <p:pRg st="1" end="1"/>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76163">
                                            <p:txEl>
                                              <p:pRg st="1" end="1"/>
                                            </p:txEl>
                                          </p:spTgt>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476163">
                                            <p:txEl>
                                              <p:pRg st="2" end="2"/>
                                            </p:txEl>
                                          </p:spTgt>
                                        </p:tgtEl>
                                        <p:attrNameLst>
                                          <p:attrName>style.visibility</p:attrName>
                                        </p:attrNameLst>
                                      </p:cBhvr>
                                      <p:to>
                                        <p:strVal val="visible"/>
                                      </p:to>
                                    </p:set>
                                    <p:animEffect transition="in" filter="fade">
                                      <p:cBhvr>
                                        <p:cTn id="18" dur="1000"/>
                                        <p:tgtEl>
                                          <p:spTgt spid="476163">
                                            <p:txEl>
                                              <p:pRg st="2" end="2"/>
                                            </p:txEl>
                                          </p:spTgt>
                                        </p:tgtEl>
                                      </p:cBhvr>
                                    </p:animEffect>
                                    <p:anim calcmode="lin" valueType="num">
                                      <p:cBhvr>
                                        <p:cTn id="19" dur="1000" fill="hold"/>
                                        <p:tgtEl>
                                          <p:spTgt spid="476163">
                                            <p:txEl>
                                              <p:pRg st="2" end="2"/>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476163">
                                            <p:txEl>
                                              <p:pRg st="2" end="2"/>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76163">
                                            <p:txEl>
                                              <p:pRg st="2" end="2"/>
                                            </p:txEl>
                                          </p:spTgt>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476163">
                                            <p:txEl>
                                              <p:pRg st="3" end="3"/>
                                            </p:txEl>
                                          </p:spTgt>
                                        </p:tgtEl>
                                        <p:attrNameLst>
                                          <p:attrName>style.visibility</p:attrName>
                                        </p:attrNameLst>
                                      </p:cBhvr>
                                      <p:to>
                                        <p:strVal val="visible"/>
                                      </p:to>
                                    </p:set>
                                    <p:animEffect transition="in" filter="fade">
                                      <p:cBhvr>
                                        <p:cTn id="24" dur="1000"/>
                                        <p:tgtEl>
                                          <p:spTgt spid="476163">
                                            <p:txEl>
                                              <p:pRg st="3" end="3"/>
                                            </p:txEl>
                                          </p:spTgt>
                                        </p:tgtEl>
                                      </p:cBhvr>
                                    </p:animEffect>
                                    <p:anim calcmode="lin" valueType="num">
                                      <p:cBhvr>
                                        <p:cTn id="25" dur="1000" fill="hold"/>
                                        <p:tgtEl>
                                          <p:spTgt spid="476163">
                                            <p:txEl>
                                              <p:pRg st="3" end="3"/>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476163">
                                            <p:txEl>
                                              <p:pRg st="3" end="3"/>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476163">
                                            <p:txEl>
                                              <p:pRg st="3" end="3"/>
                                            </p:txEl>
                                          </p:spTgt>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0"/>
                                  </p:stCondLst>
                                  <p:childTnLst>
                                    <p:set>
                                      <p:cBhvr>
                                        <p:cTn id="29" dur="1" fill="hold">
                                          <p:stCondLst>
                                            <p:cond delay="0"/>
                                          </p:stCondLst>
                                        </p:cTn>
                                        <p:tgtEl>
                                          <p:spTgt spid="476163">
                                            <p:txEl>
                                              <p:pRg st="4" end="4"/>
                                            </p:txEl>
                                          </p:spTgt>
                                        </p:tgtEl>
                                        <p:attrNameLst>
                                          <p:attrName>style.visibility</p:attrName>
                                        </p:attrNameLst>
                                      </p:cBhvr>
                                      <p:to>
                                        <p:strVal val="visible"/>
                                      </p:to>
                                    </p:set>
                                    <p:animEffect transition="in" filter="fade">
                                      <p:cBhvr>
                                        <p:cTn id="30" dur="1000"/>
                                        <p:tgtEl>
                                          <p:spTgt spid="476163">
                                            <p:txEl>
                                              <p:pRg st="4" end="4"/>
                                            </p:txEl>
                                          </p:spTgt>
                                        </p:tgtEl>
                                      </p:cBhvr>
                                    </p:animEffect>
                                    <p:anim calcmode="lin" valueType="num">
                                      <p:cBhvr>
                                        <p:cTn id="31" dur="1000" fill="hold"/>
                                        <p:tgtEl>
                                          <p:spTgt spid="476163">
                                            <p:txEl>
                                              <p:pRg st="4" end="4"/>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476163">
                                            <p:txEl>
                                              <p:pRg st="4" end="4"/>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47616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nodeType="clickEffect">
                                  <p:stCondLst>
                                    <p:cond delay="0"/>
                                  </p:stCondLst>
                                  <p:childTnLst>
                                    <p:set>
                                      <p:cBhvr>
                                        <p:cTn id="37" dur="1" fill="hold">
                                          <p:stCondLst>
                                            <p:cond delay="0"/>
                                          </p:stCondLst>
                                        </p:cTn>
                                        <p:tgtEl>
                                          <p:spTgt spid="476163">
                                            <p:txEl>
                                              <p:pRg st="5" end="5"/>
                                            </p:txEl>
                                          </p:spTgt>
                                        </p:tgtEl>
                                        <p:attrNameLst>
                                          <p:attrName>style.visibility</p:attrName>
                                        </p:attrNameLst>
                                      </p:cBhvr>
                                      <p:to>
                                        <p:strVal val="visible"/>
                                      </p:to>
                                    </p:set>
                                    <p:anim calcmode="lin" valueType="num">
                                      <p:cBhvr>
                                        <p:cTn id="38" dur="500" fill="hold"/>
                                        <p:tgtEl>
                                          <p:spTgt spid="476163">
                                            <p:txEl>
                                              <p:pRg st="5" end="5"/>
                                            </p:txEl>
                                          </p:spTgt>
                                        </p:tgtEl>
                                        <p:attrNameLst>
                                          <p:attrName>ppt_w</p:attrName>
                                        </p:attrNameLst>
                                      </p:cBhvr>
                                      <p:tavLst>
                                        <p:tav tm="0">
                                          <p:val>
                                            <p:fltVal val="0"/>
                                          </p:val>
                                        </p:tav>
                                        <p:tav tm="100000">
                                          <p:val>
                                            <p:strVal val="#ppt_w"/>
                                          </p:val>
                                        </p:tav>
                                      </p:tavLst>
                                    </p:anim>
                                    <p:anim calcmode="lin" valueType="num">
                                      <p:cBhvr>
                                        <p:cTn id="39" dur="500" fill="hold"/>
                                        <p:tgtEl>
                                          <p:spTgt spid="47616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nodeType="clickEffect">
                                  <p:stCondLst>
                                    <p:cond delay="0"/>
                                  </p:stCondLst>
                                  <p:childTnLst>
                                    <p:set>
                                      <p:cBhvr>
                                        <p:cTn id="43" dur="1" fill="hold">
                                          <p:stCondLst>
                                            <p:cond delay="0"/>
                                          </p:stCondLst>
                                        </p:cTn>
                                        <p:tgtEl>
                                          <p:spTgt spid="476163">
                                            <p:txEl>
                                              <p:pRg st="6" end="6"/>
                                            </p:txEl>
                                          </p:spTgt>
                                        </p:tgtEl>
                                        <p:attrNameLst>
                                          <p:attrName>style.visibility</p:attrName>
                                        </p:attrNameLst>
                                      </p:cBhvr>
                                      <p:to>
                                        <p:strVal val="visible"/>
                                      </p:to>
                                    </p:set>
                                    <p:animEffect transition="in" filter="fade">
                                      <p:cBhvr>
                                        <p:cTn id="44" dur="2000"/>
                                        <p:tgtEl>
                                          <p:spTgt spid="476163">
                                            <p:txEl>
                                              <p:pRg st="6" end="6"/>
                                            </p:txEl>
                                          </p:spTgt>
                                        </p:tgtEl>
                                      </p:cBhvr>
                                    </p:animEffect>
                                    <p:anim calcmode="lin" valueType="num">
                                      <p:cBhvr>
                                        <p:cTn id="45" dur="2000" fill="hold"/>
                                        <p:tgtEl>
                                          <p:spTgt spid="476163">
                                            <p:txEl>
                                              <p:pRg st="6" end="6"/>
                                            </p:txEl>
                                          </p:spTgt>
                                        </p:tgtEl>
                                        <p:attrNameLst>
                                          <p:attrName>style.rotation</p:attrName>
                                        </p:attrNameLst>
                                      </p:cBhvr>
                                      <p:tavLst>
                                        <p:tav tm="0">
                                          <p:val>
                                            <p:fltVal val="720"/>
                                          </p:val>
                                        </p:tav>
                                        <p:tav tm="100000">
                                          <p:val>
                                            <p:fltVal val="0"/>
                                          </p:val>
                                        </p:tav>
                                      </p:tavLst>
                                    </p:anim>
                                    <p:anim calcmode="lin" valueType="num">
                                      <p:cBhvr>
                                        <p:cTn id="46" dur="2000" fill="hold"/>
                                        <p:tgtEl>
                                          <p:spTgt spid="476163">
                                            <p:txEl>
                                              <p:pRg st="6" end="6"/>
                                            </p:txEl>
                                          </p:spTgt>
                                        </p:tgtEl>
                                        <p:attrNameLst>
                                          <p:attrName>ppt_h</p:attrName>
                                        </p:attrNameLst>
                                      </p:cBhvr>
                                      <p:tavLst>
                                        <p:tav tm="0">
                                          <p:val>
                                            <p:fltVal val="0"/>
                                          </p:val>
                                        </p:tav>
                                        <p:tav tm="100000">
                                          <p:val>
                                            <p:strVal val="#ppt_h"/>
                                          </p:val>
                                        </p:tav>
                                      </p:tavLst>
                                    </p:anim>
                                    <p:anim calcmode="lin" valueType="num">
                                      <p:cBhvr>
                                        <p:cTn id="47" dur="2000" fill="hold"/>
                                        <p:tgtEl>
                                          <p:spTgt spid="476163">
                                            <p:txEl>
                                              <p:pRg st="6" end="6"/>
                                            </p:txEl>
                                          </p:spTgt>
                                        </p:tgtEl>
                                        <p:attrNameLst>
                                          <p:attrName>ppt_w</p:attrName>
                                        </p:attrNameLst>
                                      </p:cBhvr>
                                      <p:tavLst>
                                        <p:tav tm="0">
                                          <p:val>
                                            <p:fltVal val="0"/>
                                          </p:val>
                                        </p:tav>
                                        <p:tav tm="100000">
                                          <p:val>
                                            <p:strVal val="#ppt_w"/>
                                          </p:val>
                                        </p:tav>
                                      </p:tavLst>
                                    </p:anim>
                                  </p:childTnLst>
                                </p:cTn>
                              </p:par>
                              <p:par>
                                <p:cTn id="48" presetID="35" presetClass="entr" presetSubtype="0" fill="hold" nodeType="withEffect">
                                  <p:stCondLst>
                                    <p:cond delay="0"/>
                                  </p:stCondLst>
                                  <p:childTnLst>
                                    <p:set>
                                      <p:cBhvr>
                                        <p:cTn id="49" dur="1" fill="hold">
                                          <p:stCondLst>
                                            <p:cond delay="0"/>
                                          </p:stCondLst>
                                        </p:cTn>
                                        <p:tgtEl>
                                          <p:spTgt spid="476163">
                                            <p:txEl>
                                              <p:pRg st="7" end="7"/>
                                            </p:txEl>
                                          </p:spTgt>
                                        </p:tgtEl>
                                        <p:attrNameLst>
                                          <p:attrName>style.visibility</p:attrName>
                                        </p:attrNameLst>
                                      </p:cBhvr>
                                      <p:to>
                                        <p:strVal val="visible"/>
                                      </p:to>
                                    </p:set>
                                    <p:animEffect transition="in" filter="fade">
                                      <p:cBhvr>
                                        <p:cTn id="50" dur="2000"/>
                                        <p:tgtEl>
                                          <p:spTgt spid="476163">
                                            <p:txEl>
                                              <p:pRg st="7" end="7"/>
                                            </p:txEl>
                                          </p:spTgt>
                                        </p:tgtEl>
                                      </p:cBhvr>
                                    </p:animEffect>
                                    <p:anim calcmode="lin" valueType="num">
                                      <p:cBhvr>
                                        <p:cTn id="51" dur="2000" fill="hold"/>
                                        <p:tgtEl>
                                          <p:spTgt spid="476163">
                                            <p:txEl>
                                              <p:pRg st="7" end="7"/>
                                            </p:txEl>
                                          </p:spTgt>
                                        </p:tgtEl>
                                        <p:attrNameLst>
                                          <p:attrName>style.rotation</p:attrName>
                                        </p:attrNameLst>
                                      </p:cBhvr>
                                      <p:tavLst>
                                        <p:tav tm="0">
                                          <p:val>
                                            <p:fltVal val="720"/>
                                          </p:val>
                                        </p:tav>
                                        <p:tav tm="100000">
                                          <p:val>
                                            <p:fltVal val="0"/>
                                          </p:val>
                                        </p:tav>
                                      </p:tavLst>
                                    </p:anim>
                                    <p:anim calcmode="lin" valueType="num">
                                      <p:cBhvr>
                                        <p:cTn id="52" dur="2000" fill="hold"/>
                                        <p:tgtEl>
                                          <p:spTgt spid="476163">
                                            <p:txEl>
                                              <p:pRg st="7" end="7"/>
                                            </p:txEl>
                                          </p:spTgt>
                                        </p:tgtEl>
                                        <p:attrNameLst>
                                          <p:attrName>ppt_h</p:attrName>
                                        </p:attrNameLst>
                                      </p:cBhvr>
                                      <p:tavLst>
                                        <p:tav tm="0">
                                          <p:val>
                                            <p:fltVal val="0"/>
                                          </p:val>
                                        </p:tav>
                                        <p:tav tm="100000">
                                          <p:val>
                                            <p:strVal val="#ppt_h"/>
                                          </p:val>
                                        </p:tav>
                                      </p:tavLst>
                                    </p:anim>
                                    <p:anim calcmode="lin" valueType="num">
                                      <p:cBhvr>
                                        <p:cTn id="53" dur="2000" fill="hold"/>
                                        <p:tgtEl>
                                          <p:spTgt spid="476163">
                                            <p:txEl>
                                              <p:pRg st="7" end="7"/>
                                            </p:txEl>
                                          </p:spTgt>
                                        </p:tgtEl>
                                        <p:attrNameLst>
                                          <p:attrName>ppt_w</p:attrName>
                                        </p:attrNameLst>
                                      </p:cBhvr>
                                      <p:tavLst>
                                        <p:tav tm="0">
                                          <p:val>
                                            <p:fltVal val="0"/>
                                          </p:val>
                                        </p:tav>
                                        <p:tav tm="100000">
                                          <p:val>
                                            <p:strVal val="#ppt_w"/>
                                          </p:val>
                                        </p:tav>
                                      </p:tavLst>
                                    </p:anim>
                                  </p:childTnLst>
                                </p:cTn>
                              </p:par>
                              <p:par>
                                <p:cTn id="54" presetID="35" presetClass="entr" presetSubtype="0" fill="hold" nodeType="withEffect">
                                  <p:stCondLst>
                                    <p:cond delay="0"/>
                                  </p:stCondLst>
                                  <p:childTnLst>
                                    <p:set>
                                      <p:cBhvr>
                                        <p:cTn id="55" dur="1" fill="hold">
                                          <p:stCondLst>
                                            <p:cond delay="0"/>
                                          </p:stCondLst>
                                        </p:cTn>
                                        <p:tgtEl>
                                          <p:spTgt spid="476163">
                                            <p:txEl>
                                              <p:pRg st="8" end="8"/>
                                            </p:txEl>
                                          </p:spTgt>
                                        </p:tgtEl>
                                        <p:attrNameLst>
                                          <p:attrName>style.visibility</p:attrName>
                                        </p:attrNameLst>
                                      </p:cBhvr>
                                      <p:to>
                                        <p:strVal val="visible"/>
                                      </p:to>
                                    </p:set>
                                    <p:animEffect transition="in" filter="fade">
                                      <p:cBhvr>
                                        <p:cTn id="56" dur="2000"/>
                                        <p:tgtEl>
                                          <p:spTgt spid="476163">
                                            <p:txEl>
                                              <p:pRg st="8" end="8"/>
                                            </p:txEl>
                                          </p:spTgt>
                                        </p:tgtEl>
                                      </p:cBhvr>
                                    </p:animEffect>
                                    <p:anim calcmode="lin" valueType="num">
                                      <p:cBhvr>
                                        <p:cTn id="57" dur="2000" fill="hold"/>
                                        <p:tgtEl>
                                          <p:spTgt spid="476163">
                                            <p:txEl>
                                              <p:pRg st="8" end="8"/>
                                            </p:txEl>
                                          </p:spTgt>
                                        </p:tgtEl>
                                        <p:attrNameLst>
                                          <p:attrName>style.rotation</p:attrName>
                                        </p:attrNameLst>
                                      </p:cBhvr>
                                      <p:tavLst>
                                        <p:tav tm="0">
                                          <p:val>
                                            <p:fltVal val="720"/>
                                          </p:val>
                                        </p:tav>
                                        <p:tav tm="100000">
                                          <p:val>
                                            <p:fltVal val="0"/>
                                          </p:val>
                                        </p:tav>
                                      </p:tavLst>
                                    </p:anim>
                                    <p:anim calcmode="lin" valueType="num">
                                      <p:cBhvr>
                                        <p:cTn id="58" dur="2000" fill="hold"/>
                                        <p:tgtEl>
                                          <p:spTgt spid="476163">
                                            <p:txEl>
                                              <p:pRg st="8" end="8"/>
                                            </p:txEl>
                                          </p:spTgt>
                                        </p:tgtEl>
                                        <p:attrNameLst>
                                          <p:attrName>ppt_h</p:attrName>
                                        </p:attrNameLst>
                                      </p:cBhvr>
                                      <p:tavLst>
                                        <p:tav tm="0">
                                          <p:val>
                                            <p:fltVal val="0"/>
                                          </p:val>
                                        </p:tav>
                                        <p:tav tm="100000">
                                          <p:val>
                                            <p:strVal val="#ppt_h"/>
                                          </p:val>
                                        </p:tav>
                                      </p:tavLst>
                                    </p:anim>
                                    <p:anim calcmode="lin" valueType="num">
                                      <p:cBhvr>
                                        <p:cTn id="59" dur="2000" fill="hold"/>
                                        <p:tgtEl>
                                          <p:spTgt spid="476163">
                                            <p:txEl>
                                              <p:pRg st="8" end="8"/>
                                            </p:txEl>
                                          </p:spTgt>
                                        </p:tgtEl>
                                        <p:attrNameLst>
                                          <p:attrName>ppt_w</p:attrName>
                                        </p:attrNameLst>
                                      </p:cBhvr>
                                      <p:tavLst>
                                        <p:tav tm="0">
                                          <p:val>
                                            <p:fltVal val="0"/>
                                          </p:val>
                                        </p:tav>
                                        <p:tav tm="100000">
                                          <p:val>
                                            <p:strVal val="#ppt_w"/>
                                          </p:val>
                                        </p:tav>
                                      </p:tavLst>
                                    </p:anim>
                                  </p:childTnLst>
                                </p:cTn>
                              </p:par>
                              <p:par>
                                <p:cTn id="60" presetID="35" presetClass="entr" presetSubtype="0" fill="hold" nodeType="withEffect">
                                  <p:stCondLst>
                                    <p:cond delay="0"/>
                                  </p:stCondLst>
                                  <p:childTnLst>
                                    <p:set>
                                      <p:cBhvr>
                                        <p:cTn id="61" dur="1" fill="hold">
                                          <p:stCondLst>
                                            <p:cond delay="0"/>
                                          </p:stCondLst>
                                        </p:cTn>
                                        <p:tgtEl>
                                          <p:spTgt spid="476163">
                                            <p:txEl>
                                              <p:pRg st="9" end="9"/>
                                            </p:txEl>
                                          </p:spTgt>
                                        </p:tgtEl>
                                        <p:attrNameLst>
                                          <p:attrName>style.visibility</p:attrName>
                                        </p:attrNameLst>
                                      </p:cBhvr>
                                      <p:to>
                                        <p:strVal val="visible"/>
                                      </p:to>
                                    </p:set>
                                    <p:animEffect transition="in" filter="fade">
                                      <p:cBhvr>
                                        <p:cTn id="62" dur="2000"/>
                                        <p:tgtEl>
                                          <p:spTgt spid="476163">
                                            <p:txEl>
                                              <p:pRg st="9" end="9"/>
                                            </p:txEl>
                                          </p:spTgt>
                                        </p:tgtEl>
                                      </p:cBhvr>
                                    </p:animEffect>
                                    <p:anim calcmode="lin" valueType="num">
                                      <p:cBhvr>
                                        <p:cTn id="63" dur="2000" fill="hold"/>
                                        <p:tgtEl>
                                          <p:spTgt spid="476163">
                                            <p:txEl>
                                              <p:pRg st="9" end="9"/>
                                            </p:txEl>
                                          </p:spTgt>
                                        </p:tgtEl>
                                        <p:attrNameLst>
                                          <p:attrName>style.rotation</p:attrName>
                                        </p:attrNameLst>
                                      </p:cBhvr>
                                      <p:tavLst>
                                        <p:tav tm="0">
                                          <p:val>
                                            <p:fltVal val="720"/>
                                          </p:val>
                                        </p:tav>
                                        <p:tav tm="100000">
                                          <p:val>
                                            <p:fltVal val="0"/>
                                          </p:val>
                                        </p:tav>
                                      </p:tavLst>
                                    </p:anim>
                                    <p:anim calcmode="lin" valueType="num">
                                      <p:cBhvr>
                                        <p:cTn id="64" dur="2000" fill="hold"/>
                                        <p:tgtEl>
                                          <p:spTgt spid="476163">
                                            <p:txEl>
                                              <p:pRg st="9" end="9"/>
                                            </p:txEl>
                                          </p:spTgt>
                                        </p:tgtEl>
                                        <p:attrNameLst>
                                          <p:attrName>ppt_h</p:attrName>
                                        </p:attrNameLst>
                                      </p:cBhvr>
                                      <p:tavLst>
                                        <p:tav tm="0">
                                          <p:val>
                                            <p:fltVal val="0"/>
                                          </p:val>
                                        </p:tav>
                                        <p:tav tm="100000">
                                          <p:val>
                                            <p:strVal val="#ppt_h"/>
                                          </p:val>
                                        </p:tav>
                                      </p:tavLst>
                                    </p:anim>
                                    <p:anim calcmode="lin" valueType="num">
                                      <p:cBhvr>
                                        <p:cTn id="65" dur="2000" fill="hold"/>
                                        <p:tgtEl>
                                          <p:spTgt spid="476163">
                                            <p:txEl>
                                              <p:pRg st="9" end="9"/>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a:xfrm>
            <a:off x="609600" y="685800"/>
            <a:ext cx="8382000" cy="762000"/>
          </a:xfrm>
        </p:spPr>
        <p:txBody>
          <a:bodyPr/>
          <a:lstStyle/>
          <a:p>
            <a:r>
              <a:rPr lang="en-US" altLang="en-US"/>
              <a:t>Endergonic vs. exergonic reactions</a:t>
            </a:r>
          </a:p>
        </p:txBody>
      </p:sp>
      <p:pic>
        <p:nvPicPr>
          <p:cNvPr id="411654" name="Picture 6" descr="f8-06a_energy_in_chemic_c"/>
          <p:cNvPicPr>
            <a:picLocks noChangeAspect="1" noChangeArrowheads="1"/>
          </p:cNvPicPr>
          <p:nvPr/>
        </p:nvPicPr>
        <p:blipFill>
          <a:blip r:embed="rId3">
            <a:extLst>
              <a:ext uri="{28A0092B-C50C-407E-A947-70E740481C1C}">
                <a14:useLocalDpi xmlns:a14="http://schemas.microsoft.com/office/drawing/2010/main" val="0"/>
              </a:ext>
            </a:extLst>
          </a:blip>
          <a:srcRect l="22501" t="3000" r="22501" b="7500"/>
          <a:stretch>
            <a:fillRect/>
          </a:stretch>
        </p:blipFill>
        <p:spPr bwMode="auto">
          <a:xfrm>
            <a:off x="5540375" y="2466975"/>
            <a:ext cx="3098800"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658" name="Rectangle 10"/>
          <p:cNvSpPr>
            <a:spLocks noChangeArrowheads="1"/>
          </p:cNvSpPr>
          <p:nvPr/>
        </p:nvSpPr>
        <p:spPr bwMode="auto">
          <a:xfrm>
            <a:off x="1103313" y="1341438"/>
            <a:ext cx="1984375"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3000" b="1" u="sng">
                <a:solidFill>
                  <a:srgbClr val="CC0000"/>
                </a:solidFill>
              </a:rPr>
              <a:t>exergonic</a:t>
            </a:r>
            <a:endParaRPr lang="en-US" altLang="en-US" sz="3000" b="1">
              <a:solidFill>
                <a:srgbClr val="0F116A"/>
              </a:solidFill>
            </a:endParaRPr>
          </a:p>
        </p:txBody>
      </p:sp>
      <p:sp>
        <p:nvSpPr>
          <p:cNvPr id="411659" name="Rectangle 11"/>
          <p:cNvSpPr>
            <a:spLocks noChangeArrowheads="1"/>
          </p:cNvSpPr>
          <p:nvPr/>
        </p:nvSpPr>
        <p:spPr bwMode="auto">
          <a:xfrm>
            <a:off x="5818188" y="1341438"/>
            <a:ext cx="2238375" cy="5492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3000" b="1" u="sng">
                <a:solidFill>
                  <a:srgbClr val="CC0000"/>
                </a:solidFill>
              </a:rPr>
              <a:t>endergonic</a:t>
            </a:r>
            <a:endParaRPr lang="en-US" altLang="en-US" sz="3000" b="1">
              <a:solidFill>
                <a:srgbClr val="0F116A"/>
              </a:solidFill>
            </a:endParaRPr>
          </a:p>
        </p:txBody>
      </p:sp>
      <p:sp>
        <p:nvSpPr>
          <p:cNvPr id="411660" name="Rectangle 12"/>
          <p:cNvSpPr>
            <a:spLocks noChangeArrowheads="1"/>
          </p:cNvSpPr>
          <p:nvPr/>
        </p:nvSpPr>
        <p:spPr bwMode="auto">
          <a:xfrm>
            <a:off x="1103313" y="1806575"/>
            <a:ext cx="2900362" cy="88582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600" b="1">
                <a:solidFill>
                  <a:srgbClr val="40458C"/>
                </a:solidFill>
              </a:rPr>
              <a:t>- energy released</a:t>
            </a:r>
          </a:p>
          <a:p>
            <a:pPr eaLnBrk="0" fontAlgn="base" hangingPunct="0">
              <a:spcBef>
                <a:spcPct val="0"/>
              </a:spcBef>
              <a:spcAft>
                <a:spcPct val="0"/>
              </a:spcAft>
            </a:pPr>
            <a:r>
              <a:rPr lang="en-US" altLang="en-US" sz="2600" b="1">
                <a:solidFill>
                  <a:srgbClr val="40458C"/>
                </a:solidFill>
              </a:rPr>
              <a:t>- digestion</a:t>
            </a:r>
            <a:endParaRPr lang="en-US" altLang="en-US" sz="3000" b="1">
              <a:solidFill>
                <a:srgbClr val="40458C"/>
              </a:solidFill>
            </a:endParaRPr>
          </a:p>
        </p:txBody>
      </p:sp>
      <p:sp>
        <p:nvSpPr>
          <p:cNvPr id="411661" name="Rectangle 13"/>
          <p:cNvSpPr>
            <a:spLocks noChangeArrowheads="1"/>
          </p:cNvSpPr>
          <p:nvPr/>
        </p:nvSpPr>
        <p:spPr bwMode="auto">
          <a:xfrm>
            <a:off x="5818188" y="1806575"/>
            <a:ext cx="2390398" cy="892552"/>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buFontTx/>
              <a:buChar char="-"/>
            </a:pPr>
            <a:r>
              <a:rPr lang="en-US" altLang="en-US" sz="2600" b="1" dirty="0">
                <a:solidFill>
                  <a:srgbClr val="40458C"/>
                </a:solidFill>
              </a:rPr>
              <a:t> energy </a:t>
            </a:r>
            <a:r>
              <a:rPr lang="en-US" altLang="en-US" sz="2600" b="1" dirty="0" smtClean="0">
                <a:solidFill>
                  <a:srgbClr val="40458C"/>
                </a:solidFill>
              </a:rPr>
              <a:t>input</a:t>
            </a:r>
            <a:endParaRPr lang="en-US" altLang="en-US" sz="2600" b="1" dirty="0">
              <a:solidFill>
                <a:srgbClr val="40458C"/>
              </a:solidFill>
            </a:endParaRPr>
          </a:p>
          <a:p>
            <a:pPr eaLnBrk="0" fontAlgn="base" hangingPunct="0">
              <a:spcBef>
                <a:spcPct val="0"/>
              </a:spcBef>
              <a:spcAft>
                <a:spcPct val="0"/>
              </a:spcAft>
              <a:buFontTx/>
              <a:buChar char="-"/>
            </a:pPr>
            <a:r>
              <a:rPr lang="en-US" altLang="en-US" sz="2600" b="1" dirty="0">
                <a:solidFill>
                  <a:srgbClr val="40458C"/>
                </a:solidFill>
              </a:rPr>
              <a:t> synthesis</a:t>
            </a:r>
            <a:endParaRPr lang="en-US" altLang="en-US" sz="3000" b="1" dirty="0">
              <a:solidFill>
                <a:srgbClr val="40458C"/>
              </a:solidFill>
            </a:endParaRPr>
          </a:p>
        </p:txBody>
      </p:sp>
      <p:grpSp>
        <p:nvGrpSpPr>
          <p:cNvPr id="411663" name="Group 15"/>
          <p:cNvGrpSpPr>
            <a:grpSpLocks/>
          </p:cNvGrpSpPr>
          <p:nvPr/>
        </p:nvGrpSpPr>
        <p:grpSpPr bwMode="auto">
          <a:xfrm>
            <a:off x="823913" y="2543175"/>
            <a:ext cx="3632200" cy="3781425"/>
            <a:chOff x="3376" y="1602"/>
            <a:chExt cx="2288" cy="2382"/>
          </a:xfrm>
        </p:grpSpPr>
        <p:pic>
          <p:nvPicPr>
            <p:cNvPr id="411657" name="Picture 9" descr="f8-06b_energy_in_chemic_c"/>
            <p:cNvPicPr>
              <a:picLocks noChangeAspect="1" noChangeArrowheads="1"/>
            </p:cNvPicPr>
            <p:nvPr/>
          </p:nvPicPr>
          <p:blipFill>
            <a:blip r:embed="rId4">
              <a:extLst>
                <a:ext uri="{28A0092B-C50C-407E-A947-70E740481C1C}">
                  <a14:useLocalDpi xmlns:a14="http://schemas.microsoft.com/office/drawing/2010/main" val="0"/>
                </a:ext>
              </a:extLst>
            </a:blip>
            <a:srcRect l="22501" t="2251" b="9000"/>
            <a:stretch>
              <a:fillRect/>
            </a:stretch>
          </p:blipFill>
          <p:spPr bwMode="auto">
            <a:xfrm>
              <a:off x="3562" y="1843"/>
              <a:ext cx="2102" cy="1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662" name="Picture 14" descr="f8-06a_energy_in_chemic_c"/>
            <p:cNvPicPr>
              <a:picLocks noChangeAspect="1" noChangeArrowheads="1"/>
            </p:cNvPicPr>
            <p:nvPr/>
          </p:nvPicPr>
          <p:blipFill>
            <a:blip r:embed="rId3">
              <a:extLst>
                <a:ext uri="{28A0092B-C50C-407E-A947-70E740481C1C}">
                  <a14:useLocalDpi xmlns:a14="http://schemas.microsoft.com/office/drawing/2010/main" val="0"/>
                </a:ext>
              </a:extLst>
            </a:blip>
            <a:srcRect l="22501" t="3000" r="69749" b="7500"/>
            <a:stretch>
              <a:fillRect/>
            </a:stretch>
          </p:blipFill>
          <p:spPr bwMode="auto">
            <a:xfrm>
              <a:off x="3376" y="1602"/>
              <a:ext cx="275" cy="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1664" name="Line 16"/>
          <p:cNvSpPr>
            <a:spLocks noChangeShapeType="1"/>
          </p:cNvSpPr>
          <p:nvPr/>
        </p:nvSpPr>
        <p:spPr bwMode="auto">
          <a:xfrm>
            <a:off x="2805113" y="441960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1665" name="Line 17"/>
          <p:cNvSpPr>
            <a:spLocks noChangeShapeType="1"/>
          </p:cNvSpPr>
          <p:nvPr/>
        </p:nvSpPr>
        <p:spPr bwMode="auto">
          <a:xfrm>
            <a:off x="2805113" y="525780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1666" name="Text Box 18"/>
          <p:cNvSpPr txBox="1">
            <a:spLocks noChangeArrowheads="1"/>
          </p:cNvSpPr>
          <p:nvPr/>
        </p:nvSpPr>
        <p:spPr bwMode="auto">
          <a:xfrm>
            <a:off x="4370388" y="4602163"/>
            <a:ext cx="709612"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CC0000"/>
                </a:solidFill>
                <a:sym typeface="Symbol" charset="2"/>
              </a:rPr>
              <a:t>-G</a:t>
            </a:r>
            <a:endParaRPr lang="en-US" altLang="en-US" sz="2400">
              <a:solidFill>
                <a:srgbClr val="40458C"/>
              </a:solidFill>
            </a:endParaRPr>
          </a:p>
        </p:txBody>
      </p:sp>
      <p:sp>
        <p:nvSpPr>
          <p:cNvPr id="411667" name="Rectangle 19"/>
          <p:cNvSpPr>
            <a:spLocks noChangeArrowheads="1"/>
          </p:cNvSpPr>
          <p:nvPr/>
        </p:nvSpPr>
        <p:spPr bwMode="auto">
          <a:xfrm>
            <a:off x="1524000" y="6172200"/>
            <a:ext cx="6959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dirty="0">
                <a:solidFill>
                  <a:srgbClr val="CC0000"/>
                </a:solidFill>
                <a:sym typeface="Symbol" charset="2"/>
              </a:rPr>
              <a:t>G = change in free energy = ability to do work</a:t>
            </a:r>
          </a:p>
        </p:txBody>
      </p:sp>
      <p:sp>
        <p:nvSpPr>
          <p:cNvPr id="411668" name="Line 20"/>
          <p:cNvSpPr>
            <a:spLocks noChangeShapeType="1"/>
          </p:cNvSpPr>
          <p:nvPr/>
        </p:nvSpPr>
        <p:spPr bwMode="auto">
          <a:xfrm>
            <a:off x="4405313" y="4419600"/>
            <a:ext cx="0" cy="762000"/>
          </a:xfrm>
          <a:prstGeom prst="line">
            <a:avLst/>
          </a:prstGeom>
          <a:noFill/>
          <a:ln w="19050">
            <a:solidFill>
              <a:srgbClr val="CC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1670" name="Line 22"/>
          <p:cNvSpPr>
            <a:spLocks noChangeShapeType="1"/>
          </p:cNvSpPr>
          <p:nvPr/>
        </p:nvSpPr>
        <p:spPr bwMode="auto">
          <a:xfrm>
            <a:off x="6869113" y="349885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1671" name="Line 23"/>
          <p:cNvSpPr>
            <a:spLocks noChangeShapeType="1"/>
          </p:cNvSpPr>
          <p:nvPr/>
        </p:nvSpPr>
        <p:spPr bwMode="auto">
          <a:xfrm>
            <a:off x="6869113" y="4337050"/>
            <a:ext cx="2057400" cy="0"/>
          </a:xfrm>
          <a:prstGeom prst="line">
            <a:avLst/>
          </a:prstGeom>
          <a:noFill/>
          <a:ln w="19050">
            <a:solidFill>
              <a:srgbClr val="CC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sp>
        <p:nvSpPr>
          <p:cNvPr id="411672" name="Text Box 24"/>
          <p:cNvSpPr txBox="1">
            <a:spLocks noChangeArrowheads="1"/>
          </p:cNvSpPr>
          <p:nvPr/>
        </p:nvSpPr>
        <p:spPr bwMode="auto">
          <a:xfrm>
            <a:off x="8396288" y="3681413"/>
            <a:ext cx="785812"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CC0000"/>
                </a:solidFill>
                <a:sym typeface="Symbol" charset="2"/>
              </a:rPr>
              <a:t>+G</a:t>
            </a:r>
            <a:endParaRPr lang="en-US" altLang="en-US" sz="2400">
              <a:solidFill>
                <a:srgbClr val="40458C"/>
              </a:solidFill>
            </a:endParaRPr>
          </a:p>
        </p:txBody>
      </p:sp>
    </p:spTree>
    <p:extLst>
      <p:ext uri="{BB962C8B-B14F-4D97-AF65-F5344CB8AC3E}">
        <p14:creationId xmlns:p14="http://schemas.microsoft.com/office/powerpoint/2010/main" val="3284940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r>
              <a:rPr lang="en-US" altLang="en-US" dirty="0" smtClean="0"/>
              <a:t>Getting the reaction started…</a:t>
            </a:r>
            <a:endParaRPr lang="en-US" altLang="en-US" dirty="0"/>
          </a:p>
        </p:txBody>
      </p:sp>
      <p:sp>
        <p:nvSpPr>
          <p:cNvPr id="377859" name="Rectangle 3" descr="Rectangle: Click to edit Master text styles&#10;Second level&#10;Third level&#10;Fourth level&#10;Fifth level"/>
          <p:cNvSpPr>
            <a:spLocks noGrp="1" noChangeArrowheads="1"/>
          </p:cNvSpPr>
          <p:nvPr>
            <p:ph idx="1"/>
          </p:nvPr>
        </p:nvSpPr>
        <p:spPr>
          <a:xfrm>
            <a:off x="838200" y="1371600"/>
            <a:ext cx="7772400" cy="3065463"/>
          </a:xfrm>
        </p:spPr>
        <p:txBody>
          <a:bodyPr/>
          <a:lstStyle/>
          <a:p>
            <a:r>
              <a:rPr lang="en-US" altLang="en-US" sz="3400" dirty="0"/>
              <a:t>Breaking down large molecules requires an initial input of energy</a:t>
            </a:r>
          </a:p>
          <a:p>
            <a:pPr lvl="1"/>
            <a:r>
              <a:rPr lang="en-US" altLang="en-US" sz="3000" u="sng" dirty="0">
                <a:solidFill>
                  <a:srgbClr val="CC0000"/>
                </a:solidFill>
              </a:rPr>
              <a:t>activation energy</a:t>
            </a:r>
            <a:endParaRPr lang="en-US" altLang="en-US" sz="3000" dirty="0"/>
          </a:p>
          <a:p>
            <a:pPr lvl="1"/>
            <a:r>
              <a:rPr lang="en-US" altLang="en-US" sz="3000" dirty="0"/>
              <a:t>large biomolecules are stable</a:t>
            </a:r>
          </a:p>
          <a:p>
            <a:pPr lvl="1"/>
            <a:r>
              <a:rPr lang="en-US" altLang="en-US" sz="3000" dirty="0"/>
              <a:t>must absorb energy to break bonds </a:t>
            </a:r>
          </a:p>
        </p:txBody>
      </p:sp>
      <p:pic>
        <p:nvPicPr>
          <p:cNvPr id="377872" name="Picture 16" descr="fi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4267200"/>
            <a:ext cx="1905000" cy="1908175"/>
          </a:xfrm>
          <a:prstGeom prst="rect">
            <a:avLst/>
          </a:prstGeom>
          <a:noFill/>
          <a:extLst>
            <a:ext uri="{909E8E84-426E-40DD-AFC4-6F175D3DCCD1}">
              <a14:hiddenFill xmlns:a14="http://schemas.microsoft.com/office/drawing/2010/main">
                <a:solidFill>
                  <a:srgbClr val="FFFFFF"/>
                </a:solidFill>
              </a14:hiddenFill>
            </a:ext>
          </a:extLst>
        </p:spPr>
      </p:pic>
      <p:pic>
        <p:nvPicPr>
          <p:cNvPr id="377873" name="Picture 17" descr="lo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4343400"/>
            <a:ext cx="2082800" cy="1908175"/>
          </a:xfrm>
          <a:prstGeom prst="rect">
            <a:avLst/>
          </a:prstGeom>
          <a:noFill/>
          <a:extLst>
            <a:ext uri="{909E8E84-426E-40DD-AFC4-6F175D3DCCD1}">
              <a14:hiddenFill xmlns:a14="http://schemas.microsoft.com/office/drawing/2010/main">
                <a:solidFill>
                  <a:srgbClr val="FFFFFF"/>
                </a:solidFill>
              </a14:hiddenFill>
            </a:ext>
          </a:extLst>
        </p:spPr>
      </p:pic>
      <p:sp>
        <p:nvSpPr>
          <p:cNvPr id="377874" name="AutoShape 18"/>
          <p:cNvSpPr>
            <a:spLocks noChangeArrowheads="1"/>
          </p:cNvSpPr>
          <p:nvPr/>
        </p:nvSpPr>
        <p:spPr bwMode="auto">
          <a:xfrm>
            <a:off x="3810000" y="5257800"/>
            <a:ext cx="1295400" cy="381000"/>
          </a:xfrm>
          <a:prstGeom prst="rightArrow">
            <a:avLst>
              <a:gd name="adj1" fmla="val 50000"/>
              <a:gd name="adj2" fmla="val 85000"/>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sz="2400">
              <a:solidFill>
                <a:srgbClr val="40458C"/>
              </a:solidFill>
            </a:endParaRPr>
          </a:p>
        </p:txBody>
      </p:sp>
      <p:grpSp>
        <p:nvGrpSpPr>
          <p:cNvPr id="377875" name="Group 19"/>
          <p:cNvGrpSpPr>
            <a:grpSpLocks/>
          </p:cNvGrpSpPr>
          <p:nvPr/>
        </p:nvGrpSpPr>
        <p:grpSpPr bwMode="auto">
          <a:xfrm>
            <a:off x="4038600" y="5334000"/>
            <a:ext cx="1219200" cy="1341438"/>
            <a:chOff x="2544" y="3360"/>
            <a:chExt cx="768" cy="845"/>
          </a:xfrm>
        </p:grpSpPr>
        <p:sp>
          <p:nvSpPr>
            <p:cNvPr id="377876" name="Rectangle 20"/>
            <p:cNvSpPr>
              <a:spLocks noChangeArrowheads="1"/>
            </p:cNvSpPr>
            <p:nvPr/>
          </p:nvSpPr>
          <p:spPr bwMode="auto">
            <a:xfrm>
              <a:off x="2544" y="3936"/>
              <a:ext cx="693" cy="269"/>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200" b="1">
                  <a:solidFill>
                    <a:srgbClr val="CC0000"/>
                  </a:solidFill>
                  <a:sym typeface="Symbol" charset="2"/>
                </a:rPr>
                <a:t>energy</a:t>
              </a:r>
            </a:p>
          </p:txBody>
        </p:sp>
        <p:pic>
          <p:nvPicPr>
            <p:cNvPr id="377877" name="Picture 21" descr="matc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4" y="3360"/>
              <a:ext cx="768" cy="670"/>
            </a:xfrm>
            <a:prstGeom prst="rect">
              <a:avLst/>
            </a:prstGeom>
            <a:noFill/>
            <a:extLst>
              <a:ext uri="{909E8E84-426E-40DD-AFC4-6F175D3DCCD1}">
                <a14:hiddenFill xmlns:a14="http://schemas.microsoft.com/office/drawing/2010/main">
                  <a:solidFill>
                    <a:srgbClr val="FFFFFF"/>
                  </a:solidFill>
                </a14:hiddenFill>
              </a:ext>
            </a:extLst>
          </p:spPr>
        </p:pic>
      </p:grpSp>
      <p:sp>
        <p:nvSpPr>
          <p:cNvPr id="377878" name="Rectangle 22"/>
          <p:cNvSpPr>
            <a:spLocks noChangeArrowheads="1"/>
          </p:cNvSpPr>
          <p:nvPr/>
        </p:nvSpPr>
        <p:spPr bwMode="auto">
          <a:xfrm>
            <a:off x="1785938" y="6096000"/>
            <a:ext cx="1489075" cy="457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0"/>
              </a:spcBef>
              <a:spcAft>
                <a:spcPct val="0"/>
              </a:spcAft>
            </a:pPr>
            <a:r>
              <a:rPr lang="en-US" altLang="en-US" sz="2400" b="1">
                <a:solidFill>
                  <a:srgbClr val="660000"/>
                </a:solidFill>
              </a:rPr>
              <a:t>cellulose</a:t>
            </a:r>
          </a:p>
        </p:txBody>
      </p:sp>
      <p:sp>
        <p:nvSpPr>
          <p:cNvPr id="377879" name="Rectangle 23"/>
          <p:cNvSpPr>
            <a:spLocks noChangeArrowheads="1"/>
          </p:cNvSpPr>
          <p:nvPr/>
        </p:nvSpPr>
        <p:spPr bwMode="auto">
          <a:xfrm>
            <a:off x="5486400" y="6172200"/>
            <a:ext cx="2646363"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660000"/>
                </a:solidFill>
              </a:rPr>
              <a:t>CO</a:t>
            </a:r>
            <a:r>
              <a:rPr lang="en-US" altLang="en-US" sz="2400" b="1" baseline="-25000">
                <a:solidFill>
                  <a:srgbClr val="660000"/>
                </a:solidFill>
              </a:rPr>
              <a:t>2</a:t>
            </a:r>
            <a:r>
              <a:rPr lang="en-US" altLang="en-US" sz="2400" b="1">
                <a:solidFill>
                  <a:srgbClr val="660000"/>
                </a:solidFill>
              </a:rPr>
              <a:t> + H</a:t>
            </a:r>
            <a:r>
              <a:rPr lang="en-US" altLang="en-US" sz="2400" b="1" baseline="-25000">
                <a:solidFill>
                  <a:srgbClr val="660000"/>
                </a:solidFill>
              </a:rPr>
              <a:t>2</a:t>
            </a:r>
            <a:r>
              <a:rPr lang="en-US" altLang="en-US" sz="2400" b="1">
                <a:solidFill>
                  <a:srgbClr val="660000"/>
                </a:solidFill>
              </a:rPr>
              <a:t>O + </a:t>
            </a:r>
            <a:r>
              <a:rPr lang="en-US" altLang="en-US" sz="2400" b="1">
                <a:solidFill>
                  <a:srgbClr val="CC0000"/>
                </a:solidFill>
              </a:rPr>
              <a:t>heat</a:t>
            </a:r>
            <a:endParaRPr lang="en-US" altLang="en-US" sz="2400" b="1">
              <a:solidFill>
                <a:srgbClr val="660000"/>
              </a:solidFill>
            </a:endParaRPr>
          </a:p>
        </p:txBody>
      </p:sp>
      <p:sp>
        <p:nvSpPr>
          <p:cNvPr id="2" name="TextBox 1"/>
          <p:cNvSpPr txBox="1"/>
          <p:nvPr/>
        </p:nvSpPr>
        <p:spPr>
          <a:xfrm>
            <a:off x="228600" y="4419600"/>
            <a:ext cx="1447800" cy="1200329"/>
          </a:xfrm>
          <a:prstGeom prst="rect">
            <a:avLst/>
          </a:prstGeom>
          <a:noFill/>
        </p:spPr>
        <p:txBody>
          <a:bodyPr wrap="square" rtlCol="0">
            <a:spAutoFit/>
          </a:bodyPr>
          <a:lstStyle/>
          <a:p>
            <a:r>
              <a:rPr lang="en-US" b="1" dirty="0" smtClean="0"/>
              <a:t>Can cells use heat to break the bonds?</a:t>
            </a:r>
            <a:endParaRPr lang="en-US" b="1" dirty="0"/>
          </a:p>
        </p:txBody>
      </p:sp>
    </p:spTree>
    <p:extLst>
      <p:ext uri="{BB962C8B-B14F-4D97-AF65-F5344CB8AC3E}">
        <p14:creationId xmlns:p14="http://schemas.microsoft.com/office/powerpoint/2010/main" val="519190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4735"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956050"/>
            <a:ext cx="3505200" cy="26289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4722" name="Rectangle 2"/>
          <p:cNvSpPr>
            <a:spLocks noGrp="1" noChangeArrowheads="1"/>
          </p:cNvSpPr>
          <p:nvPr>
            <p:ph type="title"/>
          </p:nvPr>
        </p:nvSpPr>
        <p:spPr>
          <a:xfrm>
            <a:off x="609600" y="685800"/>
            <a:ext cx="8534400" cy="762000"/>
          </a:xfrm>
        </p:spPr>
        <p:txBody>
          <a:bodyPr/>
          <a:lstStyle/>
          <a:p>
            <a:r>
              <a:rPr lang="en-US" altLang="en-US" dirty="0" smtClean="0"/>
              <a:t>How Much Energy to Get Over Hump?</a:t>
            </a:r>
            <a:endParaRPr lang="en-US" altLang="en-US" dirty="0"/>
          </a:p>
        </p:txBody>
      </p:sp>
      <p:sp>
        <p:nvSpPr>
          <p:cNvPr id="414723" name="Rectangle 3" descr="Rectangle: Click to edit Master text styles&#10;Second level&#10;Third level&#10;Fourth level&#10;Fifth level"/>
          <p:cNvSpPr>
            <a:spLocks noGrp="1" noChangeArrowheads="1"/>
          </p:cNvSpPr>
          <p:nvPr>
            <p:ph idx="1"/>
          </p:nvPr>
        </p:nvSpPr>
        <p:spPr>
          <a:xfrm>
            <a:off x="838200" y="1371600"/>
            <a:ext cx="7772400" cy="1828800"/>
          </a:xfrm>
        </p:spPr>
        <p:txBody>
          <a:bodyPr/>
          <a:lstStyle/>
          <a:p>
            <a:r>
              <a:rPr lang="en-US" altLang="en-US" dirty="0"/>
              <a:t>The amount of energy needed to destabilize the bonds of a molecule</a:t>
            </a:r>
          </a:p>
          <a:p>
            <a:pPr lvl="1"/>
            <a:r>
              <a:rPr lang="en-US" altLang="en-US" i="1" dirty="0" smtClean="0"/>
              <a:t>Is our temperature adequate?</a:t>
            </a:r>
            <a:br>
              <a:rPr lang="en-US" altLang="en-US" i="1" dirty="0" smtClean="0"/>
            </a:br>
            <a:endParaRPr lang="en-US" altLang="en-US" i="1" dirty="0" smtClean="0"/>
          </a:p>
          <a:p>
            <a:pPr lvl="1"/>
            <a:endParaRPr lang="en-US" altLang="en-US" dirty="0"/>
          </a:p>
        </p:txBody>
      </p:sp>
      <p:pic>
        <p:nvPicPr>
          <p:cNvPr id="414726" name="Picture 6" descr="f8-07_activation_energy_c"/>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9000" r="43088" b="7500"/>
          <a:stretch>
            <a:fillRect/>
          </a:stretch>
        </p:blipFill>
        <p:spPr bwMode="auto">
          <a:xfrm>
            <a:off x="190500" y="2967038"/>
            <a:ext cx="3263900"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33" name="Picture 13" descr="penguin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6063" y="5557838"/>
            <a:ext cx="1274762" cy="1295400"/>
          </a:xfrm>
          <a:prstGeom prst="rect">
            <a:avLst/>
          </a:prstGeom>
          <a:noFill/>
          <a:extLst>
            <a:ext uri="{909E8E84-426E-40DD-AFC4-6F175D3DCCD1}">
              <a14:hiddenFill xmlns:a14="http://schemas.microsoft.com/office/drawing/2010/main">
                <a:solidFill>
                  <a:srgbClr val="FFFFFF"/>
                </a:solidFill>
              </a14:hiddenFill>
            </a:ext>
          </a:extLst>
        </p:spPr>
      </p:pic>
      <p:sp>
        <p:nvSpPr>
          <p:cNvPr id="414734" name="AutoShape 14"/>
          <p:cNvSpPr>
            <a:spLocks noChangeArrowheads="1"/>
          </p:cNvSpPr>
          <p:nvPr/>
        </p:nvSpPr>
        <p:spPr bwMode="auto">
          <a:xfrm>
            <a:off x="6284913" y="3086100"/>
            <a:ext cx="2665412" cy="1512888"/>
          </a:xfrm>
          <a:prstGeom prst="wedgeEllipseCallout">
            <a:avLst>
              <a:gd name="adj1" fmla="val 19208"/>
              <a:gd name="adj2" fmla="val 120620"/>
            </a:avLst>
          </a:prstGeom>
          <a:solidFill>
            <a:srgbClr val="FFEA18"/>
          </a:solidFill>
          <a:ln w="38100">
            <a:solidFill>
              <a:srgbClr val="CC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pPr>
              <a:lnSpc>
                <a:spcPct val="90000"/>
              </a:lnSpc>
            </a:pPr>
            <a:r>
              <a:rPr lang="en-US" altLang="en-US" sz="1800" b="1">
                <a:solidFill>
                  <a:srgbClr val="CC0000"/>
                </a:solidFill>
                <a:latin typeface="Comic Sans MS" pitchFamily="66" charset="0"/>
              </a:rPr>
              <a:t>Not a match</a:t>
            </a:r>
            <a:r>
              <a:rPr lang="en-US" altLang="en-US" sz="1800" b="1" i="1">
                <a:solidFill>
                  <a:srgbClr val="CC0000"/>
                </a:solidFill>
                <a:latin typeface="Comic Sans MS" pitchFamily="66" charset="0"/>
              </a:rPr>
              <a:t>!</a:t>
            </a:r>
            <a:r>
              <a:rPr lang="en-US" altLang="en-US" sz="1800" b="1">
                <a:solidFill>
                  <a:srgbClr val="0F116A"/>
                </a:solidFill>
                <a:latin typeface="Comic Sans MS" pitchFamily="66" charset="0"/>
              </a:rPr>
              <a:t/>
            </a:r>
            <a:br>
              <a:rPr lang="en-US" altLang="en-US" sz="1800" b="1">
                <a:solidFill>
                  <a:srgbClr val="0F116A"/>
                </a:solidFill>
                <a:latin typeface="Comic Sans MS" pitchFamily="66" charset="0"/>
              </a:rPr>
            </a:br>
            <a:r>
              <a:rPr lang="en-US" altLang="en-US" sz="1800" b="1">
                <a:solidFill>
                  <a:srgbClr val="0F116A"/>
                </a:solidFill>
                <a:latin typeface="Comic Sans MS" pitchFamily="66" charset="0"/>
              </a:rPr>
              <a:t>That’s too much </a:t>
            </a:r>
            <a:br>
              <a:rPr lang="en-US" altLang="en-US" sz="1800" b="1">
                <a:solidFill>
                  <a:srgbClr val="0F116A"/>
                </a:solidFill>
                <a:latin typeface="Comic Sans MS" pitchFamily="66" charset="0"/>
              </a:rPr>
            </a:br>
            <a:r>
              <a:rPr lang="en-US" altLang="en-US" sz="1800" b="1">
                <a:solidFill>
                  <a:srgbClr val="0F116A"/>
                </a:solidFill>
                <a:latin typeface="Comic Sans MS" pitchFamily="66" charset="0"/>
              </a:rPr>
              <a:t>energy to expose</a:t>
            </a:r>
            <a:br>
              <a:rPr lang="en-US" altLang="en-US" sz="1800" b="1">
                <a:solidFill>
                  <a:srgbClr val="0F116A"/>
                </a:solidFill>
                <a:latin typeface="Comic Sans MS" pitchFamily="66" charset="0"/>
              </a:rPr>
            </a:br>
            <a:r>
              <a:rPr lang="en-US" altLang="en-US" sz="1800" b="1">
                <a:solidFill>
                  <a:srgbClr val="0F116A"/>
                </a:solidFill>
                <a:latin typeface="Comic Sans MS" pitchFamily="66" charset="0"/>
              </a:rPr>
              <a:t>living cells to</a:t>
            </a:r>
            <a:r>
              <a:rPr lang="en-US" altLang="en-US" sz="1800" b="1" i="1">
                <a:solidFill>
                  <a:srgbClr val="0F116A"/>
                </a:solidFill>
                <a:latin typeface="Comic Sans MS" pitchFamily="66" charset="0"/>
              </a:rPr>
              <a:t>!</a:t>
            </a:r>
          </a:p>
        </p:txBody>
      </p:sp>
      <p:pic>
        <p:nvPicPr>
          <p:cNvPr id="414738" name="Picture 18" descr="match"/>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28775" y="3073400"/>
            <a:ext cx="1022350" cy="892175"/>
          </a:xfrm>
          <a:prstGeom prst="rect">
            <a:avLst/>
          </a:prstGeom>
          <a:noFill/>
          <a:extLst>
            <a:ext uri="{909E8E84-426E-40DD-AFC4-6F175D3DCCD1}">
              <a14:hiddenFill xmlns:a14="http://schemas.microsoft.com/office/drawing/2010/main">
                <a:solidFill>
                  <a:srgbClr val="FFFFFF"/>
                </a:solidFill>
              </a14:hiddenFill>
            </a:ext>
          </a:extLst>
        </p:spPr>
      </p:pic>
      <p:pic>
        <p:nvPicPr>
          <p:cNvPr id="414739" name="Picture 19" descr="match"/>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59425" y="5680075"/>
            <a:ext cx="1022350" cy="89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59089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Story">
      <a:dk1>
        <a:srgbClr val="000000"/>
      </a:dk1>
      <a:lt1>
        <a:srgbClr val="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831</TotalTime>
  <Words>1696</Words>
  <Application>Microsoft Office PowerPoint</Application>
  <PresentationFormat>On-screen Show (4:3)</PresentationFormat>
  <Paragraphs>457</Paragraphs>
  <Slides>38</Slides>
  <Notes>30</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2_ template2005</vt:lpstr>
      <vt:lpstr>Office Theme</vt:lpstr>
      <vt:lpstr>All living systems require constant input of free energy.  Metabolism and Energy</vt:lpstr>
      <vt:lpstr>Flow of energy through life</vt:lpstr>
      <vt:lpstr>The First Law of Thermodynamics</vt:lpstr>
      <vt:lpstr>The 2nd Law of Thermodynamics</vt:lpstr>
      <vt:lpstr>How do organisms maintain order?</vt:lpstr>
      <vt:lpstr>Metabolic Reactions</vt:lpstr>
      <vt:lpstr>Endergonic vs. exergonic reactions</vt:lpstr>
      <vt:lpstr>Getting the reaction started…</vt:lpstr>
      <vt:lpstr>How Much Energy to Get Over Hump?</vt:lpstr>
      <vt:lpstr>Spontaneous?</vt:lpstr>
      <vt:lpstr>Catalysts</vt:lpstr>
      <vt:lpstr>Energy needs of life</vt:lpstr>
      <vt:lpstr>Insufficient Free Energy Production</vt:lpstr>
      <vt:lpstr>2.  Math Skills: Gibbs Free Energy</vt:lpstr>
      <vt:lpstr>What You Have To Do</vt:lpstr>
      <vt:lpstr>Spontaneity</vt:lpstr>
      <vt:lpstr>Using the Equation</vt:lpstr>
      <vt:lpstr>Sample Problem</vt:lpstr>
      <vt:lpstr>Living economy</vt:lpstr>
      <vt:lpstr>ATP</vt:lpstr>
      <vt:lpstr>How does ATP store energy?</vt:lpstr>
      <vt:lpstr>How does ATP transfer energy? </vt:lpstr>
      <vt:lpstr>An example of Phosphorylation…</vt:lpstr>
      <vt:lpstr>ATP / ADP cycle</vt:lpstr>
      <vt:lpstr>What’s the point?</vt:lpstr>
      <vt:lpstr>Energy Requirements</vt:lpstr>
      <vt:lpstr>Bioenergetics of an animal</vt:lpstr>
      <vt:lpstr>Measuring Metabolic Rate</vt:lpstr>
      <vt:lpstr>Size Matters!</vt:lpstr>
      <vt:lpstr>Activities to Regulate Metabolism</vt:lpstr>
      <vt:lpstr>Thermoregulation</vt:lpstr>
      <vt:lpstr>Ectotherms vs. Endotherms</vt:lpstr>
      <vt:lpstr>Circulatory Adaptations for Thermoregulation</vt:lpstr>
      <vt:lpstr>Other adaptations:</vt:lpstr>
      <vt:lpstr>4.  Math Skills: Coefficient q10</vt:lpstr>
      <vt:lpstr>What You Have To Do</vt:lpstr>
      <vt:lpstr>What It Means</vt:lpstr>
      <vt:lpstr>Sample Problem </vt:lpstr>
    </vt:vector>
  </TitlesOfParts>
  <Company>SVUSD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Metabolism and Energy</dc:title>
  <dc:creator>Miller, Lisa - Mission Viejo High School</dc:creator>
  <cp:lastModifiedBy>Miller, Lisa - Mission Viejo High School</cp:lastModifiedBy>
  <cp:revision>54</cp:revision>
  <dcterms:created xsi:type="dcterms:W3CDTF">2014-10-14T17:24:22Z</dcterms:created>
  <dcterms:modified xsi:type="dcterms:W3CDTF">2015-10-15T19:30:45Z</dcterms:modified>
</cp:coreProperties>
</file>